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0"/>
  </p:notesMasterIdLst>
  <p:sldIdLst>
    <p:sldId id="256" r:id="rId2"/>
    <p:sldId id="510" r:id="rId3"/>
    <p:sldId id="550" r:id="rId4"/>
    <p:sldId id="570" r:id="rId5"/>
    <p:sldId id="545" r:id="rId6"/>
    <p:sldId id="577" r:id="rId7"/>
    <p:sldId id="578" r:id="rId8"/>
    <p:sldId id="580" r:id="rId9"/>
    <p:sldId id="581" r:id="rId10"/>
    <p:sldId id="582" r:id="rId11"/>
    <p:sldId id="583" r:id="rId12"/>
    <p:sldId id="572" r:id="rId13"/>
    <p:sldId id="551" r:id="rId14"/>
    <p:sldId id="584" r:id="rId15"/>
    <p:sldId id="552" r:id="rId16"/>
    <p:sldId id="593" r:id="rId17"/>
    <p:sldId id="536" r:id="rId18"/>
    <p:sldId id="594" r:id="rId19"/>
    <p:sldId id="540" r:id="rId20"/>
    <p:sldId id="538" r:id="rId21"/>
    <p:sldId id="539" r:id="rId22"/>
    <p:sldId id="587" r:id="rId23"/>
    <p:sldId id="588" r:id="rId24"/>
    <p:sldId id="589" r:id="rId25"/>
    <p:sldId id="590" r:id="rId26"/>
    <p:sldId id="591" r:id="rId27"/>
    <p:sldId id="586" r:id="rId28"/>
    <p:sldId id="592" r:id="rId29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08D"/>
    <a:srgbClr val="F0E0A4"/>
    <a:srgbClr val="CE4143"/>
    <a:srgbClr val="999999"/>
    <a:srgbClr val="D97577"/>
    <a:srgbClr val="E1B7BB"/>
    <a:srgbClr val="D4DCE8"/>
    <a:srgbClr val="BBD5E8"/>
    <a:srgbClr val="9BC2DD"/>
    <a:srgbClr val="78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1" autoAdjust="0"/>
    <p:restoredTop sz="89014" autoAdjust="0"/>
  </p:normalViewPr>
  <p:slideViewPr>
    <p:cSldViewPr>
      <p:cViewPr varScale="1">
        <p:scale>
          <a:sx n="131" d="100"/>
          <a:sy n="131" d="100"/>
        </p:scale>
        <p:origin x="1384" y="17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- j stands for... you guessed it, "</a:t>
            </a:r>
            <a:r>
              <a:rPr lang="en-US" baseline="0" dirty="0" err="1"/>
              <a:t>jello</a:t>
            </a:r>
            <a:r>
              <a:rPr lang="en-US" baseline="0" dirty="0"/>
              <a:t>"</a:t>
            </a:r>
          </a:p>
          <a:p>
            <a:r>
              <a:rPr lang="en-US" baseline="0" dirty="0"/>
              <a:t>	- no it stands for jump</a:t>
            </a:r>
          </a:p>
          <a:p>
            <a:r>
              <a:rPr lang="en-US" baseline="0" dirty="0"/>
              <a:t>		- duh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3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see it just goes right through that second label. doesn't care.</a:t>
            </a:r>
          </a:p>
          <a:p>
            <a:r>
              <a:rPr lang="en-US" dirty="0"/>
              <a:t>- they're called "branches" in the sense of "branching paths." two choices.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90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the condition is false, they do absolutely nothing;</a:t>
            </a:r>
            <a:r>
              <a:rPr lang="en-US" baseline="0" dirty="0"/>
              <a:t> </a:t>
            </a:r>
            <a:r>
              <a:rPr lang="en-US" dirty="0"/>
              <a:t>the CPU</a:t>
            </a:r>
            <a:r>
              <a:rPr lang="en-US" baseline="0" dirty="0"/>
              <a:t> ignores it entirely</a:t>
            </a:r>
          </a:p>
          <a:p>
            <a:r>
              <a:rPr lang="en-US" baseline="0" dirty="0"/>
              <a:t>	- so look </a:t>
            </a:r>
            <a:r>
              <a:rPr lang="en-US" i="1" baseline="0" dirty="0"/>
              <a:t>after</a:t>
            </a:r>
            <a:r>
              <a:rPr lang="en-US" i="0" baseline="0" dirty="0"/>
              <a:t> your conditional branches and ask yourself, "is this where I want to go if the condition was false?"</a:t>
            </a:r>
          </a:p>
          <a:p>
            <a:r>
              <a:rPr lang="en-US" i="0" baseline="0" dirty="0"/>
              <a:t>	- and remember that labels mean nothing!</a:t>
            </a:r>
          </a:p>
          <a:p>
            <a:r>
              <a:rPr lang="en-US" i="0" baseline="0" dirty="0"/>
              <a:t>- </a:t>
            </a:r>
            <a:r>
              <a:rPr lang="en-US" b="1" i="0" baseline="0" dirty="0" err="1"/>
              <a:t>EQ</a:t>
            </a:r>
            <a:r>
              <a:rPr lang="en-US" i="0" baseline="0" dirty="0" err="1"/>
              <a:t>ual</a:t>
            </a:r>
            <a:r>
              <a:rPr lang="en-US" i="0" baseline="0" dirty="0"/>
              <a:t>, </a:t>
            </a:r>
            <a:r>
              <a:rPr lang="en-US" b="1" i="0" baseline="0" dirty="0"/>
              <a:t>N</a:t>
            </a:r>
            <a:r>
              <a:rPr lang="en-US" i="0" baseline="0" dirty="0"/>
              <a:t>ot </a:t>
            </a:r>
            <a:r>
              <a:rPr lang="en-US" b="1" i="0" baseline="0" dirty="0"/>
              <a:t>E</a:t>
            </a:r>
            <a:r>
              <a:rPr lang="en-US" i="0" baseline="0" dirty="0"/>
              <a:t>qual, </a:t>
            </a:r>
            <a:r>
              <a:rPr lang="en-US" b="1" i="0" baseline="0" dirty="0"/>
              <a:t>L</a:t>
            </a:r>
            <a:r>
              <a:rPr lang="en-US" i="0" baseline="0" dirty="0"/>
              <a:t>ess </a:t>
            </a:r>
            <a:r>
              <a:rPr lang="en-US" b="1" i="0" baseline="0" dirty="0"/>
              <a:t>T</a:t>
            </a:r>
            <a:r>
              <a:rPr lang="en-US" i="0" baseline="0" dirty="0"/>
              <a:t>han, </a:t>
            </a:r>
            <a:r>
              <a:rPr lang="en-US" b="1" i="0" baseline="0" dirty="0"/>
              <a:t>L</a:t>
            </a:r>
            <a:r>
              <a:rPr lang="en-US" i="0" baseline="0" dirty="0"/>
              <a:t>ess or </a:t>
            </a:r>
            <a:r>
              <a:rPr lang="en-US" b="1" i="0" baseline="0" dirty="0"/>
              <a:t>E</a:t>
            </a:r>
            <a:r>
              <a:rPr lang="en-US" i="0" baseline="0" dirty="0"/>
              <a:t>qual, </a:t>
            </a:r>
            <a:r>
              <a:rPr lang="en-US" b="1" i="0" baseline="0" dirty="0"/>
              <a:t>G</a:t>
            </a:r>
            <a:r>
              <a:rPr lang="en-US" i="0" baseline="0" dirty="0"/>
              <a:t>reater </a:t>
            </a:r>
            <a:r>
              <a:rPr lang="en-US" b="1" i="0" baseline="0" dirty="0"/>
              <a:t>T</a:t>
            </a:r>
            <a:r>
              <a:rPr lang="en-US" i="0" baseline="0" dirty="0"/>
              <a:t>han, </a:t>
            </a:r>
            <a:r>
              <a:rPr lang="en-US" b="1" i="0" baseline="0" dirty="0"/>
              <a:t>G</a:t>
            </a:r>
            <a:r>
              <a:rPr lang="en-US" i="0" baseline="0" dirty="0"/>
              <a:t>reater or </a:t>
            </a:r>
            <a:r>
              <a:rPr lang="en-US" b="1" i="0" baseline="0" dirty="0"/>
              <a:t>E</a:t>
            </a:r>
            <a:r>
              <a:rPr lang="en-US" i="0" baseline="0" dirty="0"/>
              <a:t>qual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08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not </a:t>
            </a:r>
            <a:r>
              <a:rPr lang="en-US" dirty="0" err="1"/>
              <a:t>gonna</a:t>
            </a:r>
            <a:r>
              <a:rPr lang="en-US" dirty="0"/>
              <a:t> answer it here, sorry. be in class or ask for help when you’re studying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83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76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the one exception is loops, though even that is a little misleading, because in Java you write the condition of a while loop </a:t>
            </a:r>
            <a:r>
              <a:rPr lang="en-US" i="1" dirty="0"/>
              <a:t>before</a:t>
            </a:r>
            <a:r>
              <a:rPr lang="en-US" i="0" dirty="0"/>
              <a:t> the open brace, and in </a:t>
            </a:r>
            <a:r>
              <a:rPr lang="en-US" i="0" dirty="0" err="1"/>
              <a:t>asm</a:t>
            </a:r>
            <a:r>
              <a:rPr lang="en-US" i="0" dirty="0"/>
              <a:t> you write it </a:t>
            </a:r>
            <a:r>
              <a:rPr lang="en-US" i="1" dirty="0"/>
              <a:t>after</a:t>
            </a:r>
            <a:r>
              <a:rPr lang="en-US" i="0" dirty="0"/>
              <a:t> the loop label. so labels are not open braces!!!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EVERYONE FORGETS THE JUMP OVER THE 'ELSE'! EVERYONE!</a:t>
            </a:r>
          </a:p>
          <a:p>
            <a:r>
              <a:rPr lang="en-US" dirty="0"/>
              <a:t>- and like a switch, if you forget the "break," it will just keep running code into the next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73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each case gets a </a:t>
            </a:r>
            <a:r>
              <a:rPr lang="en-US" dirty="0" err="1"/>
              <a:t>beq</a:t>
            </a:r>
            <a:r>
              <a:rPr lang="en-US" dirty="0"/>
              <a:t>, and each "break" is a jump to the label </a:t>
            </a:r>
            <a:r>
              <a:rPr lang="en-US" i="1" dirty="0"/>
              <a:t>after</a:t>
            </a:r>
            <a:r>
              <a:rPr lang="en-US" dirty="0"/>
              <a:t> the switch.</a:t>
            </a:r>
          </a:p>
          <a:p>
            <a:r>
              <a:rPr lang="en-US" dirty="0"/>
              <a:t>- no "j _break" needed after the "default" code cause that would be jumping to the next line, which does nothing.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86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62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 program on a team – at a company, on an open source project – there </a:t>
            </a:r>
            <a:r>
              <a:rPr lang="en-US" i="1" dirty="0"/>
              <a:t>will</a:t>
            </a:r>
            <a:r>
              <a:rPr lang="en-US" i="0" dirty="0"/>
              <a:t> be a style guide that says how the code should look.</a:t>
            </a:r>
          </a:p>
          <a:p>
            <a:r>
              <a:rPr lang="en-US" i="0" dirty="0"/>
              <a:t>	- the goal is for the whole team's code to look one consistent way, so that everyone will be able to understand everyone else's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1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nesting control flow is where I think the HLL-style indentation </a:t>
            </a:r>
            <a:r>
              <a:rPr lang="en-US" i="1" dirty="0"/>
              <a:t>really</a:t>
            </a:r>
            <a:r>
              <a:rPr lang="en-US" i="0" dirty="0"/>
              <a:t> helps with readability.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02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05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- fun fact: tilting text makes a visually boring slide look 48.6% more interesting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8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not </a:t>
            </a:r>
            <a:r>
              <a:rPr lang="en-US" dirty="0" err="1"/>
              <a:t>gonna</a:t>
            </a:r>
            <a:r>
              <a:rPr lang="en-US" dirty="0"/>
              <a:t> tell you what it does. try it yourself!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enums</a:t>
            </a:r>
            <a:r>
              <a:rPr lang="en-US" dirty="0"/>
              <a:t> in C, C++, and Java are given special treatment by the compiler when you switch on them. if you forget to handle a possible </a:t>
            </a:r>
            <a:r>
              <a:rPr lang="en-US" dirty="0" err="1"/>
              <a:t>enum</a:t>
            </a:r>
            <a:r>
              <a:rPr lang="en-US" dirty="0"/>
              <a:t> value, the compiler can yell at you so you don’t forget to handle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08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- https://</a:t>
            </a:r>
            <a:r>
              <a:rPr lang="en-US" i="0" dirty="0" err="1"/>
              <a:t>en.wikipedia.org</a:t>
            </a:r>
            <a:r>
              <a:rPr lang="en-US" i="0" dirty="0"/>
              <a:t>/wiki/</a:t>
            </a:r>
            <a:r>
              <a:rPr lang="en-US" i="0" dirty="0" err="1"/>
              <a:t>Tiny_BASIC</a:t>
            </a:r>
            <a:r>
              <a:rPr lang="en-US" i="0" dirty="0"/>
              <a:t> shows the extremely limited BASIC that some of these early PCs used.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	- soon they implemented FOR loops which look more familiar to you, but this is just an example!</a:t>
            </a:r>
            <a:endParaRPr lang="en-US" dirty="0"/>
          </a:p>
          <a:p>
            <a:r>
              <a:rPr lang="en-US" dirty="0"/>
              <a:t>- BASIC was once very widespread and if you had used a home computer, </a:t>
            </a:r>
            <a:r>
              <a:rPr lang="en-US" i="1" dirty="0"/>
              <a:t>ever</a:t>
            </a:r>
            <a:r>
              <a:rPr lang="en-US" i="0" dirty="0"/>
              <a:t>, you'd know what it was. </a:t>
            </a:r>
          </a:p>
          <a:p>
            <a:r>
              <a:rPr lang="en-US" i="0" dirty="0"/>
              <a:t>	- but once graphical OSes became popular, it almost instantly disappeared.</a:t>
            </a:r>
          </a:p>
          <a:p>
            <a:r>
              <a:rPr lang="en-US" i="0" dirty="0"/>
              <a:t>	- Visual Basic today is like… BASIC in name only. It's </a:t>
            </a:r>
            <a:r>
              <a:rPr lang="en-US" i="0" dirty="0" err="1"/>
              <a:t>BASICally</a:t>
            </a:r>
            <a:r>
              <a:rPr lang="en-US" i="0" dirty="0"/>
              <a:t> just C# with different syntax. </a:t>
            </a:r>
          </a:p>
          <a:p>
            <a:r>
              <a:rPr lang="en-US" i="0" dirty="0"/>
              <a:t>		- do you see what I did there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3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you'll just have a broken, malfunctioning program </a:t>
            </a:r>
            <a:r>
              <a:rPr lang="en-US" sz="1000" dirty="0"/>
              <a:t>and it'll be half an hour before the project is due and you'll be sad</a:t>
            </a:r>
            <a:endParaRPr lang="en-US" dirty="0"/>
          </a:p>
          <a:p>
            <a:pPr lvl="0"/>
            <a:r>
              <a:rPr lang="en-US" sz="1800" dirty="0"/>
              <a:t>	- </a:t>
            </a:r>
            <a:r>
              <a:rPr lang="en-US" sz="1600" dirty="0"/>
              <a:t>this is like 90% of the bugs I've seen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73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 mean, what does "normal" even mean? is any of this normal? idk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just like the local variable name rules in java, you can't have two local labels of the same name in the same function.</a:t>
            </a:r>
          </a:p>
          <a:p>
            <a:r>
              <a:rPr lang="en-US" dirty="0"/>
              <a:t>	- so yeah, sometimes you'll have to have _else1 and _else2</a:t>
            </a:r>
          </a:p>
          <a:p>
            <a:r>
              <a:rPr lang="en-US" dirty="0"/>
              <a:t>	- but that doesn't come up </a:t>
            </a:r>
            <a:r>
              <a:rPr lang="en-US" i="1" dirty="0"/>
              <a:t>super</a:t>
            </a:r>
            <a:r>
              <a:rPr lang="en-US" i="0" dirty="0"/>
              <a:t> often, really.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5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 will barrel right past your puny labels and into whatever instruction is "next".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0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7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Control Flow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 </a:t>
            </a:r>
            <a:r>
              <a:rPr lang="en-US" dirty="0"/>
              <a:t>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DC2E6-9927-F748-B2F6-748F405C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Function-local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AF5A-24C3-3245-B919-27D7A3189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914398"/>
          </a:xfrm>
        </p:spPr>
        <p:txBody>
          <a:bodyPr>
            <a:normAutofit/>
          </a:bodyPr>
          <a:lstStyle/>
          <a:p>
            <a:r>
              <a:rPr lang="en-US" dirty="0"/>
              <a:t>in MARS, </a:t>
            </a:r>
            <a:r>
              <a:rPr lang="en-US" b="1" dirty="0"/>
              <a:t>Settings &gt; Function-local Labels </a:t>
            </a:r>
            <a:r>
              <a:rPr lang="en-US" dirty="0">
                <a:solidFill>
                  <a:srgbClr val="FF0000"/>
                </a:solidFill>
              </a:rPr>
              <a:t>should be checked </a:t>
            </a:r>
            <a:r>
              <a:rPr lang="en-US" b="1" dirty="0">
                <a:solidFill>
                  <a:srgbClr val="FF0000"/>
                </a:solidFill>
              </a:rPr>
              <a:t>√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this way, labels that _start with an _underscore </a:t>
            </a:r>
            <a:r>
              <a:rPr lang="en-US" b="1" dirty="0"/>
              <a:t>belong to a function.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AAC1F-D1BA-FF4E-B55F-558B7599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0DA72-64BA-AE40-996D-D0740B3D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21A2B-6AEC-9D4C-AFE7-24A64AC9A3EE}"/>
              </a:ext>
            </a:extLst>
          </p:cNvPr>
          <p:cNvSpPr txBox="1"/>
          <p:nvPr/>
        </p:nvSpPr>
        <p:spPr>
          <a:xfrm>
            <a:off x="914400" y="2318551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main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6A4A73-D89C-1640-8A7E-77CF3BD8CB47}"/>
              </a:ext>
            </a:extLst>
          </p:cNvPr>
          <p:cNvSpPr txBox="1"/>
          <p:nvPr/>
        </p:nvSpPr>
        <p:spPr>
          <a:xfrm>
            <a:off x="381000" y="1289349"/>
            <a:ext cx="6059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function names </a:t>
            </a:r>
            <a:r>
              <a:rPr lang="en-US" sz="2200" i="1" dirty="0"/>
              <a:t>don't</a:t>
            </a:r>
            <a:r>
              <a:rPr lang="en-US" sz="2200" dirty="0"/>
              <a:t> start with an underscore…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3BBBFE-71C7-0040-A769-9831783FA646}"/>
              </a:ext>
            </a:extLst>
          </p:cNvPr>
          <p:cNvSpPr txBox="1"/>
          <p:nvPr/>
        </p:nvSpPr>
        <p:spPr>
          <a:xfrm>
            <a:off x="895978" y="3553642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check_input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7AC610-6CC3-2C41-840D-858FB0B00A20}"/>
              </a:ext>
            </a:extLst>
          </p:cNvPr>
          <p:cNvSpPr txBox="1"/>
          <p:nvPr/>
        </p:nvSpPr>
        <p:spPr>
          <a:xfrm>
            <a:off x="381000" y="1703694"/>
            <a:ext cx="3654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solidFill>
                  <a:srgbClr val="0070C0"/>
                </a:solidFill>
              </a:rPr>
              <a:t>…and control flow labels </a:t>
            </a:r>
            <a:r>
              <a:rPr lang="en-US" sz="2200" i="1" dirty="0">
                <a:solidFill>
                  <a:srgbClr val="0070C0"/>
                </a:solidFill>
              </a:rPr>
              <a:t>do.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525AD9-88CE-374D-8909-D628E66EE302}"/>
              </a:ext>
            </a:extLst>
          </p:cNvPr>
          <p:cNvSpPr txBox="1"/>
          <p:nvPr/>
        </p:nvSpPr>
        <p:spPr>
          <a:xfrm>
            <a:off x="1346569" y="2730248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_loop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A88F61-34CC-F149-AB57-064BB0BDF7BC}"/>
              </a:ext>
            </a:extLst>
          </p:cNvPr>
          <p:cNvSpPr txBox="1"/>
          <p:nvPr/>
        </p:nvSpPr>
        <p:spPr>
          <a:xfrm>
            <a:off x="1346569" y="3141945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_exit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33A4C9-268C-5140-88A5-B4767645D287}"/>
              </a:ext>
            </a:extLst>
          </p:cNvPr>
          <p:cNvSpPr txBox="1"/>
          <p:nvPr/>
        </p:nvSpPr>
        <p:spPr>
          <a:xfrm>
            <a:off x="1346568" y="3965339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_else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4B074F-8A50-6248-961E-295AEE906D47}"/>
              </a:ext>
            </a:extLst>
          </p:cNvPr>
          <p:cNvSpPr txBox="1"/>
          <p:nvPr/>
        </p:nvSpPr>
        <p:spPr>
          <a:xfrm>
            <a:off x="1346568" y="4377035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_exit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9C362F-2855-B242-AC3F-1175E113F48E}"/>
              </a:ext>
            </a:extLst>
          </p:cNvPr>
          <p:cNvSpPr txBox="1"/>
          <p:nvPr/>
        </p:nvSpPr>
        <p:spPr>
          <a:xfrm>
            <a:off x="3265344" y="2359578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there are </a:t>
            </a:r>
            <a:r>
              <a:rPr lang="en-US" sz="2200" b="1" dirty="0"/>
              <a:t>two </a:t>
            </a:r>
            <a:r>
              <a:rPr lang="en-US" sz="2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_exit</a:t>
            </a:r>
            <a:r>
              <a:rPr lang="en-US" sz="2200" dirty="0"/>
              <a:t> labels, but one "belongs to"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200" dirty="0"/>
              <a:t>, and the other to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check_input</a:t>
            </a:r>
            <a:r>
              <a:rPr lang="en-US" sz="2200" dirty="0"/>
              <a:t>. it's just like the local variable name rules in Java.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736426-455E-A344-9CC9-926171601AC8}"/>
              </a:ext>
            </a:extLst>
          </p:cNvPr>
          <p:cNvSpPr txBox="1"/>
          <p:nvPr/>
        </p:nvSpPr>
        <p:spPr>
          <a:xfrm>
            <a:off x="4935849" y="4164041"/>
            <a:ext cx="365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you don't wanna know what it was like programming without this feature, oh god</a:t>
            </a:r>
          </a:p>
        </p:txBody>
      </p:sp>
    </p:spTree>
    <p:extLst>
      <p:ext uri="{BB962C8B-B14F-4D97-AF65-F5344CB8AC3E}">
        <p14:creationId xmlns:p14="http://schemas.microsoft.com/office/powerpoint/2010/main" val="2979512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E4848-CF54-DC47-8AA6-8D3813F4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human eyes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DBCF-FB58-0C48-B773-488BB038A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labels are </a:t>
            </a:r>
            <a:r>
              <a:rPr lang="en-US" b="1" dirty="0"/>
              <a:t>just a human convenience to refer to code addresses.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53215-0C4D-3B44-AAE7-B056A65DB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EAD9E-12BC-F346-B3E8-B86EEC6C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360C4A-11B1-4E49-93A6-FC3776B2AD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916"/>
          <a:stretch/>
        </p:blipFill>
        <p:spPr>
          <a:xfrm>
            <a:off x="5867400" y="1430401"/>
            <a:ext cx="3124200" cy="25671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5036D2-8463-E84E-A0D2-71A4006A914A}"/>
              </a:ext>
            </a:extLst>
          </p:cNvPr>
          <p:cNvSpPr txBox="1"/>
          <p:nvPr/>
        </p:nvSpPr>
        <p:spPr>
          <a:xfrm>
            <a:off x="1806482" y="1195175"/>
            <a:ext cx="23306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remember: </a:t>
            </a:r>
            <a:r>
              <a:rPr lang="en-US" sz="2200" b="1" dirty="0"/>
              <a:t>cliffs.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3C196-E439-EB48-B4C9-58F32470E0BD}"/>
              </a:ext>
            </a:extLst>
          </p:cNvPr>
          <p:cNvSpPr txBox="1"/>
          <p:nvPr/>
        </p:nvSpPr>
        <p:spPr>
          <a:xfrm>
            <a:off x="284639" y="1817888"/>
            <a:ext cx="5374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you assemble your program,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all the labels disappear.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06A1C6-74C2-E44E-8C21-4268BFE00BA4}"/>
              </a:ext>
            </a:extLst>
          </p:cNvPr>
          <p:cNvSpPr txBox="1"/>
          <p:nvPr/>
        </p:nvSpPr>
        <p:spPr>
          <a:xfrm>
            <a:off x="76200" y="277905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the CPU does not see them.</a:t>
            </a:r>
            <a:r>
              <a:rPr lang="en-US" sz="3200" b="1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0CB123-91EE-8141-9A69-888750A7BD56}"/>
              </a:ext>
            </a:extLst>
          </p:cNvPr>
          <p:cNvSpPr txBox="1"/>
          <p:nvPr/>
        </p:nvSpPr>
        <p:spPr>
          <a:xfrm>
            <a:off x="914400" y="3401763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they do not change its direction.</a:t>
            </a:r>
          </a:p>
        </p:txBody>
      </p:sp>
    </p:spTree>
    <p:extLst>
      <p:ext uri="{BB962C8B-B14F-4D97-AF65-F5344CB8AC3E}">
        <p14:creationId xmlns:p14="http://schemas.microsoft.com/office/powerpoint/2010/main" val="2113961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MIPS ISA:</a:t>
            </a:r>
            <a:br>
              <a:rPr lang="en-US" dirty="0"/>
            </a:br>
            <a:r>
              <a:rPr lang="en-US" dirty="0"/>
              <a:t>Control flow instructions</a:t>
            </a:r>
            <a:br>
              <a:rPr lang="en-US" dirty="0"/>
            </a:br>
            <a:r>
              <a:rPr lang="en-US" sz="1000" dirty="0"/>
              <a:t>slide 16 by :40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0128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Boing boing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jump </a:t>
            </a:r>
            <a:r>
              <a:rPr lang="en-US" dirty="0"/>
              <a:t>instructions just say, "go somewhere else."</a:t>
            </a:r>
          </a:p>
          <a:p>
            <a:pPr lvl="1"/>
            <a:r>
              <a:rPr lang="en-US" dirty="0"/>
              <a:t>MIPS calls them </a:t>
            </a:r>
            <a:r>
              <a:rPr lang="en-US" b="1" dirty="0"/>
              <a:t>unconditional </a:t>
            </a:r>
            <a:r>
              <a:rPr lang="en-US" dirty="0"/>
              <a:t>jumps, since they </a:t>
            </a:r>
            <a:r>
              <a:rPr lang="en-US" i="1" dirty="0"/>
              <a:t>always</a:t>
            </a:r>
            <a:r>
              <a:rPr lang="en-US" dirty="0"/>
              <a:t> happen.</a:t>
            </a:r>
          </a:p>
          <a:p>
            <a:r>
              <a:rPr lang="en-US" dirty="0"/>
              <a:t>for example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	_loop: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sleep 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	# clear screen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	# draw one thing		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	# draw another thing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	# </a:t>
            </a:r>
            <a:r>
              <a:rPr lang="en-US" sz="2400" i="1" dirty="0" err="1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etc</a:t>
            </a:r>
            <a:endParaRPr lang="en-US" sz="2400" i="1" dirty="0">
              <a:solidFill>
                <a:schemeClr val="accent3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j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_loop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1066800" y="2095500"/>
            <a:ext cx="1447800" cy="1905000"/>
          </a:xfrm>
          <a:prstGeom prst="arc">
            <a:avLst>
              <a:gd name="adj1" fmla="val 5428718"/>
              <a:gd name="adj2" fmla="val 16444556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87861" y="1788135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an infinite loop, which is sometimes useful but not too interesting.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FF0E6-67C1-FD4F-A1ED-FF0BFEFFACC6}"/>
              </a:ext>
            </a:extLst>
          </p:cNvPr>
          <p:cNvSpPr txBox="1"/>
          <p:nvPr/>
        </p:nvSpPr>
        <p:spPr>
          <a:xfrm>
            <a:off x="4895967" y="37717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I wanted to </a:t>
            </a:r>
            <a:r>
              <a:rPr lang="en-US" sz="2200" i="1" dirty="0"/>
              <a:t>break out</a:t>
            </a:r>
            <a:r>
              <a:rPr lang="en-US" sz="2200" dirty="0"/>
              <a:t> of this loop on some condition, I’d need something else.</a:t>
            </a:r>
          </a:p>
        </p:txBody>
      </p:sp>
    </p:spTree>
    <p:extLst>
      <p:ext uri="{BB962C8B-B14F-4D97-AF65-F5344CB8AC3E}">
        <p14:creationId xmlns:p14="http://schemas.microsoft.com/office/powerpoint/2010/main" val="1499657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7587-6BF2-F24F-96CE-EA0605A8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 crunch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C88A-A87E-714C-8FB2-24E7893F5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/>
          <a:lstStyle/>
          <a:p>
            <a:r>
              <a:rPr lang="en-US" b="1" dirty="0"/>
              <a:t>conditional branches</a:t>
            </a:r>
            <a:r>
              <a:rPr lang="en-US" dirty="0"/>
              <a:t> make a </a:t>
            </a:r>
            <a:r>
              <a:rPr lang="en-US" i="1" dirty="0"/>
              <a:t>decision.</a:t>
            </a:r>
          </a:p>
          <a:p>
            <a:r>
              <a:rPr lang="en-US" b="1" dirty="0"/>
              <a:t>if the condition is satisfied, </a:t>
            </a:r>
            <a:r>
              <a:rPr lang="en-US" dirty="0"/>
              <a:t>they go somewhere else.</a:t>
            </a:r>
          </a:p>
          <a:p>
            <a:pPr lvl="1"/>
            <a:r>
              <a:rPr lang="en-US" dirty="0"/>
              <a:t>otherwise,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nothing happens</a:t>
            </a:r>
            <a:r>
              <a:rPr lang="en-US" dirty="0">
                <a:solidFill>
                  <a:srgbClr val="FF0000"/>
                </a:solidFill>
              </a:rPr>
              <a:t> and the CPU just drives past it!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9907A-3315-504B-8761-069421E7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808B7-1D31-F24D-B724-E0736389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AAE34-E347-E24E-B8DE-30220A6BDC08}"/>
              </a:ext>
            </a:extLst>
          </p:cNvPr>
          <p:cNvSpPr txBox="1"/>
          <p:nvPr/>
        </p:nvSpPr>
        <p:spPr>
          <a:xfrm>
            <a:off x="3657600" y="1638300"/>
            <a:ext cx="42627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_loop:</a:t>
            </a:r>
          </a:p>
          <a:p>
            <a:r>
              <a:rPr lang="en-US" sz="2400" i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…ask for input…</a:t>
            </a:r>
          </a:p>
          <a:p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# …process it…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t0, finished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beq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 _loop</a:t>
            </a:r>
          </a:p>
          <a:p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some_label_it_wont_see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v0,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04BC3601-651C-6146-97E4-9DABF2A68362}"/>
              </a:ext>
            </a:extLst>
          </p:cNvPr>
          <p:cNvSpPr/>
          <p:nvPr/>
        </p:nvSpPr>
        <p:spPr>
          <a:xfrm>
            <a:off x="3886200" y="2179720"/>
            <a:ext cx="914400" cy="1203158"/>
          </a:xfrm>
          <a:prstGeom prst="arc">
            <a:avLst>
              <a:gd name="adj1" fmla="val 5428718"/>
              <a:gd name="adj2" fmla="val 16444556"/>
            </a:avLst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AD9A929-F601-8D4C-B2B0-8DFE398234CB}"/>
              </a:ext>
            </a:extLst>
          </p:cNvPr>
          <p:cNvSpPr/>
          <p:nvPr/>
        </p:nvSpPr>
        <p:spPr>
          <a:xfrm flipV="1">
            <a:off x="3886200" y="3467100"/>
            <a:ext cx="914400" cy="914400"/>
          </a:xfrm>
          <a:prstGeom prst="arc">
            <a:avLst>
              <a:gd name="adj1" fmla="val 5428718"/>
              <a:gd name="adj2" fmla="val 16444556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11C0B9-B77E-F545-803A-9EF229FE341D}"/>
              </a:ext>
            </a:extLst>
          </p:cNvPr>
          <p:cNvSpPr txBox="1"/>
          <p:nvPr/>
        </p:nvSpPr>
        <p:spPr>
          <a:xfrm>
            <a:off x="381000" y="163829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 do-while loop, which is cooler. 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7738F-5570-4147-8D78-47EB886D0DF6}"/>
              </a:ext>
            </a:extLst>
          </p:cNvPr>
          <p:cNvSpPr txBox="1"/>
          <p:nvPr/>
        </p:nvSpPr>
        <p:spPr>
          <a:xfrm>
            <a:off x="381000" y="2619131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the condition is </a:t>
            </a:r>
            <a:r>
              <a:rPr lang="en-US" sz="2200" b="1" dirty="0">
                <a:solidFill>
                  <a:srgbClr val="00B050"/>
                </a:solidFill>
              </a:rPr>
              <a:t>true</a:t>
            </a:r>
            <a:r>
              <a:rPr lang="en-US" sz="2200" b="1" dirty="0"/>
              <a:t>, </a:t>
            </a:r>
            <a:r>
              <a:rPr lang="en-US" sz="2200" dirty="0"/>
              <a:t>it goes to the top, but…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79B9F2-242B-7D42-8F87-E72D6B5D9912}"/>
              </a:ext>
            </a:extLst>
          </p:cNvPr>
          <p:cNvSpPr txBox="1"/>
          <p:nvPr/>
        </p:nvSpPr>
        <p:spPr>
          <a:xfrm>
            <a:off x="381000" y="3599962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the condition is </a:t>
            </a:r>
            <a:r>
              <a:rPr lang="en-US" sz="2200" b="1" dirty="0">
                <a:solidFill>
                  <a:srgbClr val="FF0000"/>
                </a:solidFill>
              </a:rPr>
              <a:t>false</a:t>
            </a:r>
            <a:r>
              <a:rPr lang="en-US" sz="2200" b="1" dirty="0"/>
              <a:t>, </a:t>
            </a:r>
            <a:r>
              <a:rPr lang="en-US" sz="2200" dirty="0">
                <a:solidFill>
                  <a:srgbClr val="FF0000"/>
                </a:solidFill>
              </a:rPr>
              <a:t>it goes to </a:t>
            </a:r>
            <a:r>
              <a:rPr lang="en-US" sz="2200" b="1" dirty="0">
                <a:solidFill>
                  <a:srgbClr val="FF0000"/>
                </a:solidFill>
              </a:rPr>
              <a:t>the next instruction, as usual. (!!!!!!!!!)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10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conditional branch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839200" cy="1219199"/>
          </a:xfrm>
        </p:spPr>
        <p:txBody>
          <a:bodyPr>
            <a:normAutofit/>
          </a:bodyPr>
          <a:lstStyle/>
          <a:p>
            <a:r>
              <a:rPr lang="en-US" dirty="0"/>
              <a:t>these are all the conditions MIPS instructions can test.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64535"/>
              </p:ext>
            </p:extLst>
          </p:nvPr>
        </p:nvGraphicFramePr>
        <p:xfrm>
          <a:off x="457200" y="942311"/>
          <a:ext cx="8153400" cy="277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9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beq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a, b, label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if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(a == b) {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label }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else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next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bne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a, b, label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if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(a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!= b) {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label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}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else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next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blt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a, b, label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if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(a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&lt; b)  {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label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}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else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next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ble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a, b, label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if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(a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&lt;= b) {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label }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else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next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bgt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a, b, label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if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(a &gt; b)  { </a:t>
                      </a:r>
                      <a:r>
                        <a:rPr lang="en-US" sz="1800" b="1" baseline="0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label }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else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next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bge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a, b, label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if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(a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&gt;= b) {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label</a:t>
                      </a:r>
                      <a:r>
                        <a:rPr lang="en-US" sz="18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}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else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goto</a:t>
                      </a:r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next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76400" y="4143166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the first value</a:t>
            </a:r>
            <a:r>
              <a:rPr lang="en-US" sz="2000" b="1" dirty="0"/>
              <a:t> </a:t>
            </a:r>
            <a:r>
              <a:rPr lang="en-US" sz="2000" b="1" i="1" dirty="0"/>
              <a:t>must</a:t>
            </a:r>
            <a:r>
              <a:rPr lang="en-US" sz="2000" b="1" dirty="0"/>
              <a:t> </a:t>
            </a:r>
            <a:r>
              <a:rPr lang="en-US" sz="2000" dirty="0"/>
              <a:t>be a register, but </a:t>
            </a:r>
            <a:r>
              <a:rPr lang="en-US" sz="2000" b="1" dirty="0">
                <a:solidFill>
                  <a:srgbClr val="00B050"/>
                </a:solidFill>
              </a:rPr>
              <a:t>the second can be a register </a:t>
            </a:r>
            <a:r>
              <a:rPr lang="en-US" sz="2000" b="1" i="1" dirty="0">
                <a:solidFill>
                  <a:srgbClr val="00B050"/>
                </a:solidFill>
              </a:rPr>
              <a:t>or</a:t>
            </a:r>
            <a:r>
              <a:rPr lang="en-US" sz="2000" b="1" dirty="0">
                <a:solidFill>
                  <a:srgbClr val="00B050"/>
                </a:solidFill>
              </a:rPr>
              <a:t> constant number.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AD257B-FB0A-E04A-ADB7-806FF3694EB0}"/>
              </a:ext>
            </a:extLst>
          </p:cNvPr>
          <p:cNvSpPr txBox="1"/>
          <p:nvPr/>
        </p:nvSpPr>
        <p:spPr>
          <a:xfrm>
            <a:off x="1728125" y="4910435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blt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 _loop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17FE7-04F0-084E-8B51-5EBD10EC8B0C}"/>
              </a:ext>
            </a:extLst>
          </p:cNvPr>
          <p:cNvSpPr/>
          <p:nvPr/>
        </p:nvSpPr>
        <p:spPr>
          <a:xfrm>
            <a:off x="4800600" y="4941212"/>
            <a:ext cx="266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is totally fine! use it!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5D3072-D0FB-D04D-A024-996B2D4D2DEC}"/>
              </a:ext>
            </a:extLst>
          </p:cNvPr>
          <p:cNvSpPr/>
          <p:nvPr/>
        </p:nvSpPr>
        <p:spPr>
          <a:xfrm>
            <a:off x="228600" y="3699396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if the condition </a:t>
            </a:r>
            <a:r>
              <a:rPr lang="en-US" sz="2000" i="1" dirty="0"/>
              <a:t>isn’t</a:t>
            </a:r>
            <a:r>
              <a:rPr lang="en-US" sz="2000" dirty="0"/>
              <a:t> satisfied, branches do </a:t>
            </a:r>
            <a:r>
              <a:rPr lang="en-US" sz="2000" i="1" dirty="0"/>
              <a:t>nothing</a:t>
            </a:r>
            <a:r>
              <a:rPr lang="en-US" sz="2000" dirty="0"/>
              <a:t>.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77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96C07-58C0-344A-B775-22922309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time… for an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67876-2533-F24C-98C5-2612BA7F9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up MARS and work with someone next to you if you like!</a:t>
            </a:r>
          </a:p>
          <a:p>
            <a:r>
              <a:rPr lang="en-US" dirty="0"/>
              <a:t>make a new file and start with this code: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.global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main: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v0,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then </a:t>
            </a:r>
            <a:r>
              <a:rPr lang="en-US" b="1" dirty="0"/>
              <a:t>after that code,</a:t>
            </a:r>
            <a:r>
              <a:rPr lang="en-US" dirty="0"/>
              <a:t> see if you can do the equivalent of this: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(v0 ==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    t0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r>
              <a:rPr lang="en-US" dirty="0"/>
              <a:t>run the program and see what’s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t0</a:t>
            </a:r>
            <a:r>
              <a:rPr lang="en-US" dirty="0"/>
              <a:t> at the end to see if it worked. </a:t>
            </a:r>
          </a:p>
          <a:p>
            <a:r>
              <a:rPr lang="en-US" dirty="0"/>
              <a:t>remember that you have labels, jumps, and conditional branches. name your label(s) with an _underscore at the start.</a:t>
            </a:r>
          </a:p>
          <a:p>
            <a:r>
              <a:rPr lang="en-US" b="1" dirty="0">
                <a:solidFill>
                  <a:srgbClr val="00B050"/>
                </a:solidFill>
              </a:rPr>
              <a:t>you aren’t graded on this! don’t be afraid to do it wrong!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A6111-6DC9-4846-ABF3-D946C9E5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3043A7-E703-6D47-954B-56DB54B1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1223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if and if-else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26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8BF8-C6CA-E348-B04E-86020B89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vs. conditional branches in </a:t>
            </a:r>
            <a:r>
              <a:rPr lang="en-US" dirty="0" err="1"/>
              <a:t>asm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EE747-48D1-9F47-8935-67FF2E17F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if you try to translate this Java to </a:t>
            </a:r>
            <a:r>
              <a:rPr lang="en-US" dirty="0" err="1"/>
              <a:t>asm</a:t>
            </a:r>
            <a:r>
              <a:rPr lang="en-US" dirty="0"/>
              <a:t> as directly and literally as possible, </a:t>
            </a:r>
            <a:r>
              <a:rPr lang="en-US" b="1" dirty="0">
                <a:solidFill>
                  <a:srgbClr val="FF0000"/>
                </a:solidFill>
              </a:rPr>
              <a:t>it doesn’t work. </a:t>
            </a:r>
            <a:r>
              <a:rPr lang="en-US" b="1" i="1" dirty="0"/>
              <a:t>but why?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0BAE24-4876-864E-BF55-6E1E7D48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C8FAE-728A-0C44-965B-0A488A725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235FC0-BA8B-D54E-A8BC-4A500D117787}"/>
              </a:ext>
            </a:extLst>
          </p:cNvPr>
          <p:cNvSpPr txBox="1"/>
          <p:nvPr/>
        </p:nvSpPr>
        <p:spPr>
          <a:xfrm>
            <a:off x="712563" y="1320105"/>
            <a:ext cx="29450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(v0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t0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5BB375-4F63-794B-848C-8D51B2D9D32B}"/>
              </a:ext>
            </a:extLst>
          </p:cNvPr>
          <p:cNvSpPr/>
          <p:nvPr/>
        </p:nvSpPr>
        <p:spPr>
          <a:xfrm>
            <a:off x="4876800" y="1320104"/>
            <a:ext cx="381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beq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_then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_then:</a:t>
            </a:r>
          </a:p>
          <a:p>
            <a:pPr lvl="0"/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t0,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6F7BD2-3B8F-8447-94DB-7CC40F7B2408}"/>
              </a:ext>
            </a:extLst>
          </p:cNvPr>
          <p:cNvSpPr txBox="1"/>
          <p:nvPr/>
        </p:nvSpPr>
        <p:spPr>
          <a:xfrm>
            <a:off x="381000" y="2857500"/>
            <a:ext cx="3549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under what condition does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t0 =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200" dirty="0"/>
              <a:t> run?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A6BC85-CDF9-0745-A61A-23E57F5E40F3}"/>
              </a:ext>
            </a:extLst>
          </p:cNvPr>
          <p:cNvSpPr txBox="1"/>
          <p:nvPr/>
        </p:nvSpPr>
        <p:spPr>
          <a:xfrm>
            <a:off x="198592" y="3779341"/>
            <a:ext cx="3840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under what condition is it </a:t>
            </a:r>
            <a:r>
              <a:rPr lang="en-US" sz="2200" b="1" dirty="0">
                <a:solidFill>
                  <a:srgbClr val="FF0000"/>
                </a:solidFill>
              </a:rPr>
              <a:t>skipped (</a:t>
            </a:r>
            <a:r>
              <a:rPr lang="en-US" sz="2200" b="1" i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FF0000"/>
                </a:solidFill>
              </a:rPr>
              <a:t> run)?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9390E-7F70-5646-A140-73DA25FADA6B}"/>
              </a:ext>
            </a:extLst>
          </p:cNvPr>
          <p:cNvSpPr txBox="1"/>
          <p:nvPr/>
        </p:nvSpPr>
        <p:spPr>
          <a:xfrm>
            <a:off x="4953000" y="2833326"/>
            <a:ext cx="3549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under what condition does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t0,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sz="2200" dirty="0"/>
              <a:t> run?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CB5743-1955-4045-BA14-1EC089F86A79}"/>
              </a:ext>
            </a:extLst>
          </p:cNvPr>
          <p:cNvSpPr txBox="1"/>
          <p:nvPr/>
        </p:nvSpPr>
        <p:spPr>
          <a:xfrm>
            <a:off x="4770592" y="3755167"/>
            <a:ext cx="3840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under what condition is it </a:t>
            </a:r>
            <a:r>
              <a:rPr lang="en-US" sz="2200" b="1" dirty="0">
                <a:solidFill>
                  <a:srgbClr val="FF0000"/>
                </a:solidFill>
              </a:rPr>
              <a:t>skipped (</a:t>
            </a:r>
            <a:r>
              <a:rPr lang="en-US" sz="2200" b="1" i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FF0000"/>
                </a:solidFill>
              </a:rPr>
              <a:t> run)?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B4E136-D5C4-5547-BFC3-9936A3D609AD}"/>
              </a:ext>
            </a:extLst>
          </p:cNvPr>
          <p:cNvSpPr txBox="1"/>
          <p:nvPr/>
        </p:nvSpPr>
        <p:spPr>
          <a:xfrm>
            <a:off x="4846792" y="4698895"/>
            <a:ext cx="3840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wait a second…!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82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Arrow 21"/>
          <p:cNvSpPr/>
          <p:nvPr/>
        </p:nvSpPr>
        <p:spPr>
          <a:xfrm>
            <a:off x="3644218" y="1722947"/>
            <a:ext cx="685800" cy="54327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jump or branch to the next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i="1" dirty="0"/>
              <a:t>very, </a:t>
            </a:r>
            <a:r>
              <a:rPr lang="en-US" b="1" i="1" dirty="0"/>
              <a:t>very</a:t>
            </a:r>
            <a:r>
              <a:rPr lang="en-US" dirty="0"/>
              <a:t> common mistake</a:t>
            </a:r>
          </a:p>
          <a:p>
            <a:r>
              <a:rPr lang="en-US" b="1" dirty="0">
                <a:solidFill>
                  <a:srgbClr val="FF0000"/>
                </a:solidFill>
              </a:rPr>
              <a:t>a jump/branch to the next instruction does </a:t>
            </a:r>
            <a:r>
              <a:rPr lang="en-US" b="1" i="1" dirty="0">
                <a:solidFill>
                  <a:srgbClr val="FF0000"/>
                </a:solidFill>
              </a:rPr>
              <a:t>absolutely nothing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97854" y="1386388"/>
            <a:ext cx="3536546" cy="1414414"/>
            <a:chOff x="4506386" y="2005905"/>
            <a:chExt cx="3536546" cy="1414414"/>
          </a:xfrm>
        </p:grpSpPr>
        <p:sp>
          <p:nvSpPr>
            <p:cNvPr id="7" name="TextBox 6"/>
            <p:cNvSpPr txBox="1"/>
            <p:nvPr/>
          </p:nvSpPr>
          <p:spPr>
            <a:xfrm>
              <a:off x="4506386" y="2005905"/>
              <a:ext cx="3536546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beq</a:t>
              </a:r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v0,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30</a:t>
              </a:r>
              <a:r>
                <a:rPr lang="en-US" sz="28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, _then</a:t>
              </a: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_then:</a:t>
              </a: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39325" y="2956773"/>
              <a:ext cx="1474564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then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0999" y="1386388"/>
            <a:ext cx="2945037" cy="1384995"/>
            <a:chOff x="1905000" y="1257300"/>
            <a:chExt cx="2945037" cy="1384995"/>
          </a:xfrm>
        </p:grpSpPr>
        <p:sp>
          <p:nvSpPr>
            <p:cNvPr id="11" name="TextBox 10"/>
            <p:cNvSpPr txBox="1"/>
            <p:nvPr/>
          </p:nvSpPr>
          <p:spPr>
            <a:xfrm>
              <a:off x="1905000" y="1257300"/>
              <a:ext cx="2945037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if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(v0 ==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30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23770" y="1728112"/>
              <a:ext cx="1474564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then</a:t>
              </a:r>
            </a:p>
          </p:txBody>
        </p:sp>
      </p:grpSp>
      <p:sp>
        <p:nvSpPr>
          <p:cNvPr id="18" name="Multiply 17"/>
          <p:cNvSpPr/>
          <p:nvPr/>
        </p:nvSpPr>
        <p:spPr>
          <a:xfrm>
            <a:off x="3237459" y="1257300"/>
            <a:ext cx="1474564" cy="1474564"/>
          </a:xfrm>
          <a:prstGeom prst="mathMultiply">
            <a:avLst>
              <a:gd name="adj1" fmla="val 396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" y="2815143"/>
            <a:ext cx="4223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sz="2200" dirty="0"/>
              <a:t> is 30, it goes to "then".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3255835"/>
            <a:ext cx="5491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sz="2200" dirty="0"/>
              <a:t> is </a:t>
            </a:r>
            <a:r>
              <a:rPr lang="en-US" sz="2200" i="1" dirty="0"/>
              <a:t>not</a:t>
            </a:r>
            <a:r>
              <a:rPr lang="en-US" sz="2200" dirty="0"/>
              <a:t> 30, it</a:t>
            </a:r>
            <a:r>
              <a:rPr lang="mr-IN" sz="2200" dirty="0"/>
              <a:t>…</a:t>
            </a:r>
            <a:r>
              <a:rPr lang="en-US" sz="2200" dirty="0"/>
              <a:t> </a:t>
            </a:r>
            <a:r>
              <a:rPr lang="en-US" sz="2200" i="1" dirty="0"/>
              <a:t>still goes to "then".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CFC6D8-C2C2-F744-BC62-F1B9C24F6C5C}"/>
              </a:ext>
            </a:extLst>
          </p:cNvPr>
          <p:cNvSpPr txBox="1"/>
          <p:nvPr/>
        </p:nvSpPr>
        <p:spPr>
          <a:xfrm>
            <a:off x="1175247" y="3937843"/>
            <a:ext cx="7073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order to properly implement an if or if-else in </a:t>
            </a:r>
            <a:r>
              <a:rPr lang="en-US" sz="2200" dirty="0" err="1"/>
              <a:t>asm</a:t>
            </a:r>
            <a:r>
              <a:rPr lang="en-US" sz="22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you have to think about when you want to </a:t>
            </a:r>
            <a:r>
              <a:rPr lang="en-US" sz="2200" b="1" i="1" dirty="0">
                <a:solidFill>
                  <a:srgbClr val="FF0000"/>
                </a:solidFill>
              </a:rPr>
              <a:t>skip</a:t>
            </a:r>
            <a:r>
              <a:rPr lang="en-US" sz="2200" b="1" dirty="0">
                <a:solidFill>
                  <a:srgbClr val="FF0000"/>
                </a:solidFill>
              </a:rPr>
              <a:t> the code inside the if, </a:t>
            </a:r>
            <a:r>
              <a:rPr lang="en-US" sz="2200" b="1" i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FF0000"/>
                </a:solidFill>
              </a:rPr>
              <a:t> when you want to </a:t>
            </a:r>
            <a:r>
              <a:rPr lang="en-US" sz="2200" b="1" i="1" dirty="0">
                <a:solidFill>
                  <a:srgbClr val="FF0000"/>
                </a:solidFill>
              </a:rPr>
              <a:t>run</a:t>
            </a:r>
            <a:r>
              <a:rPr lang="en-US" sz="2200" b="1" dirty="0">
                <a:solidFill>
                  <a:srgbClr val="FF0000"/>
                </a:solidFill>
              </a:rPr>
              <a:t> it.</a:t>
            </a:r>
            <a:endParaRPr lang="en-US" sz="2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20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9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out the Materials page</a:t>
            </a:r>
          </a:p>
          <a:p>
            <a:pPr lvl="1"/>
            <a:r>
              <a:rPr lang="en-US" dirty="0"/>
              <a:t>specifically the </a:t>
            </a:r>
            <a:r>
              <a:rPr lang="en-US" b="1" dirty="0"/>
              <a:t>style guide </a:t>
            </a:r>
            <a:r>
              <a:rPr lang="en-US" dirty="0"/>
              <a:t>and </a:t>
            </a:r>
            <a:r>
              <a:rPr lang="en-US" b="1" dirty="0"/>
              <a:t>MIPS &lt;-&gt; C correspondences</a:t>
            </a:r>
          </a:p>
          <a:p>
            <a:pPr lvl="1"/>
            <a:r>
              <a:rPr lang="en-US" dirty="0"/>
              <a:t>a lot of the stuff today is also there</a:t>
            </a:r>
          </a:p>
          <a:p>
            <a:r>
              <a:rPr lang="en-US" b="1" dirty="0"/>
              <a:t>REPEAT AFTER ME:</a:t>
            </a:r>
          </a:p>
          <a:p>
            <a:pPr lvl="1"/>
            <a:r>
              <a:rPr lang="en-US" dirty="0"/>
              <a:t>loads </a:t>
            </a:r>
            <a:r>
              <a:rPr lang="en-US" b="1" i="1" dirty="0"/>
              <a:t>get, </a:t>
            </a:r>
            <a:r>
              <a:rPr lang="en-US" dirty="0"/>
              <a:t>stores </a:t>
            </a:r>
            <a:r>
              <a:rPr lang="en-US" b="1" i="1" dirty="0"/>
              <a:t>set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I will never skip a step in an assignment to come back to it later</a:t>
            </a:r>
          </a:p>
          <a:p>
            <a:pPr lvl="2"/>
            <a:r>
              <a:rPr lang="en-US" sz="1600" dirty="0" err="1"/>
              <a:t>haha</a:t>
            </a:r>
            <a:r>
              <a:rPr lang="en-US" sz="1600" dirty="0"/>
              <a:t> that’s hard to repeat huh</a:t>
            </a:r>
          </a:p>
          <a:p>
            <a:pPr lvl="2"/>
            <a:r>
              <a:rPr lang="en-US" dirty="0"/>
              <a:t>if you’re stuck for, say, 20 minutes, </a:t>
            </a:r>
            <a:r>
              <a:rPr lang="en-US" i="1" dirty="0"/>
              <a:t>get help. don’t skip ahead.</a:t>
            </a:r>
          </a:p>
          <a:p>
            <a:pPr lvl="2"/>
            <a:r>
              <a:rPr lang="en-US" dirty="0"/>
              <a:t>also don’t hang your head in shame and turn in something that doesn’t work without getting help. </a:t>
            </a:r>
            <a:r>
              <a:rPr lang="en-US" dirty="0" err="1"/>
              <a:t>cmon</a:t>
            </a:r>
            <a:r>
              <a:rPr lang="en-US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if with a simple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606073"/>
          </a:xfrm>
        </p:spPr>
        <p:txBody>
          <a:bodyPr/>
          <a:lstStyle/>
          <a:p>
            <a:r>
              <a:rPr lang="en-US" dirty="0"/>
              <a:t>if there's no </a:t>
            </a:r>
            <a:r>
              <a:rPr lang="en-US" i="1" dirty="0"/>
              <a:t>else</a:t>
            </a:r>
            <a:r>
              <a:rPr lang="en-US" dirty="0"/>
              <a:t>, it's pretty simple.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04901"/>
            <a:ext cx="2945037" cy="1384995"/>
            <a:chOff x="1905000" y="1257299"/>
            <a:chExt cx="2945037" cy="1384995"/>
          </a:xfrm>
        </p:grpSpPr>
        <p:sp>
          <p:nvSpPr>
            <p:cNvPr id="8" name="TextBox 7"/>
            <p:cNvSpPr txBox="1"/>
            <p:nvPr/>
          </p:nvSpPr>
          <p:spPr>
            <a:xfrm>
              <a:off x="1905000" y="1257299"/>
              <a:ext cx="2945037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if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(v0 ==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30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5896" y="1718024"/>
              <a:ext cx="1384189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then</a:t>
              </a:r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618248" y="1485892"/>
            <a:ext cx="685800" cy="54327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1330D9C-3D7C-324E-A61A-06D28945387E}"/>
              </a:ext>
            </a:extLst>
          </p:cNvPr>
          <p:cNvGrpSpPr/>
          <p:nvPr/>
        </p:nvGrpSpPr>
        <p:grpSpPr>
          <a:xfrm>
            <a:off x="4191000" y="1104900"/>
            <a:ext cx="4724400" cy="1384995"/>
            <a:chOff x="4508710" y="1104900"/>
            <a:chExt cx="4724400" cy="1384995"/>
          </a:xfrm>
        </p:grpSpPr>
        <p:sp>
          <p:nvSpPr>
            <p:cNvPr id="21" name="Rectangle 20"/>
            <p:cNvSpPr/>
            <p:nvPr/>
          </p:nvSpPr>
          <p:spPr>
            <a:xfrm>
              <a:off x="4508710" y="1104900"/>
              <a:ext cx="47244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sz="28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bne</a:t>
              </a:r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v0,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30</a:t>
              </a:r>
              <a:r>
                <a:rPr lang="en-US" sz="28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, _endif</a:t>
              </a:r>
            </a:p>
            <a:p>
              <a:pPr lvl="0"/>
              <a:endPara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lvl="0"/>
              <a:r>
                <a:rPr lang="en-US" sz="28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	_endif: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7721" y="1565626"/>
              <a:ext cx="1384189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then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90B089F-74EA-704B-81D0-0B5308CE7CCA}"/>
              </a:ext>
            </a:extLst>
          </p:cNvPr>
          <p:cNvSpPr txBox="1"/>
          <p:nvPr/>
        </p:nvSpPr>
        <p:spPr>
          <a:xfrm>
            <a:off x="533400" y="2765538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important thing: </a:t>
            </a:r>
            <a:r>
              <a:rPr lang="en-US" sz="2200" b="1" dirty="0"/>
              <a:t>often when you </a:t>
            </a:r>
            <a:r>
              <a:rPr lang="en-US" sz="2200" b="1" i="1" dirty="0"/>
              <a:t>would</a:t>
            </a:r>
            <a:r>
              <a:rPr lang="en-US" sz="2200" b="1" dirty="0"/>
              <a:t> have a close-brace } in an HLL, you have a label in </a:t>
            </a:r>
            <a:r>
              <a:rPr lang="en-US" sz="2200" b="1" dirty="0" err="1"/>
              <a:t>asm</a:t>
            </a:r>
            <a:r>
              <a:rPr lang="en-US" sz="2200" b="1" dirty="0"/>
              <a:t>. </a:t>
            </a:r>
            <a:r>
              <a:rPr lang="en-US" sz="2200" b="1" dirty="0">
                <a:solidFill>
                  <a:srgbClr val="FF0000"/>
                </a:solidFill>
              </a:rPr>
              <a:t>you almost never put a label where you would have an open-brace { .*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A7E45-4DC4-F64D-BC45-B6F3FCF9B7D2}"/>
              </a:ext>
            </a:extLst>
          </p:cNvPr>
          <p:cNvSpPr txBox="1"/>
          <p:nvPr/>
        </p:nvSpPr>
        <p:spPr>
          <a:xfrm>
            <a:off x="457200" y="4066785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notice that we had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200" dirty="0"/>
              <a:t> in the Java code, but we have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sz="2200" dirty="0"/>
              <a:t> in the MIPS code, because we want to </a:t>
            </a:r>
            <a:r>
              <a:rPr lang="en-US" sz="2200" i="1" dirty="0"/>
              <a:t>skip</a:t>
            </a:r>
            <a:r>
              <a:rPr lang="en-US" sz="2200" dirty="0"/>
              <a:t> that code when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sz="2200" dirty="0"/>
              <a:t> is </a:t>
            </a:r>
            <a:r>
              <a:rPr lang="en-US" sz="2200" i="1" dirty="0"/>
              <a:t>not</a:t>
            </a:r>
            <a:r>
              <a:rPr lang="en-US" sz="2200" dirty="0"/>
              <a:t> 30.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96897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if-else with a simple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606073"/>
          </a:xfrm>
        </p:spPr>
        <p:txBody>
          <a:bodyPr/>
          <a:lstStyle/>
          <a:p>
            <a:r>
              <a:rPr lang="en-US" dirty="0"/>
              <a:t>remember, you want to run </a:t>
            </a:r>
            <a:r>
              <a:rPr lang="en-US" b="1" dirty="0"/>
              <a:t>one side but NOT the other.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04901"/>
            <a:ext cx="2945037" cy="2677656"/>
            <a:chOff x="1905000" y="1257299"/>
            <a:chExt cx="2945037" cy="2677656"/>
          </a:xfrm>
        </p:grpSpPr>
        <p:sp>
          <p:nvSpPr>
            <p:cNvPr id="8" name="TextBox 7"/>
            <p:cNvSpPr txBox="1"/>
            <p:nvPr/>
          </p:nvSpPr>
          <p:spPr>
            <a:xfrm>
              <a:off x="1905000" y="1257299"/>
              <a:ext cx="2945037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if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(v0 ==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30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else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 {</a:t>
              </a: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1718024"/>
              <a:ext cx="1536589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then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38400" y="2997068"/>
              <a:ext cx="1536589" cy="46354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else</a:t>
              </a:r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810000" y="1485892"/>
            <a:ext cx="685800" cy="54327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506386" y="1234018"/>
            <a:ext cx="2667764" cy="2677656"/>
            <a:chOff x="4506386" y="2005905"/>
            <a:chExt cx="2667764" cy="2677656"/>
          </a:xfrm>
        </p:grpSpPr>
        <p:sp>
          <p:nvSpPr>
            <p:cNvPr id="11" name="TextBox 10"/>
            <p:cNvSpPr txBox="1"/>
            <p:nvPr/>
          </p:nvSpPr>
          <p:spPr>
            <a:xfrm>
              <a:off x="4506386" y="2005905"/>
              <a:ext cx="2284921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	_else:</a:t>
              </a:r>
            </a:p>
            <a:p>
              <a:endPara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	_endif: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15001" y="2432584"/>
              <a:ext cx="1459149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then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15000" y="3747654"/>
              <a:ext cx="1459149" cy="46354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else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06386" y="1111784"/>
            <a:ext cx="5171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bne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_else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06386" y="213962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j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_endif</a:t>
            </a:r>
          </a:p>
        </p:txBody>
      </p:sp>
      <p:sp>
        <p:nvSpPr>
          <p:cNvPr id="23" name="TextBox 22"/>
          <p:cNvSpPr txBox="1"/>
          <p:nvPr/>
        </p:nvSpPr>
        <p:spPr>
          <a:xfrm rot="21144940">
            <a:off x="609600" y="4231653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LITERALLY everyone forgets this jump.</a:t>
            </a:r>
          </a:p>
        </p:txBody>
      </p:sp>
      <p:cxnSp>
        <p:nvCxnSpPr>
          <p:cNvPr id="24" name="Curved Connector 23"/>
          <p:cNvCxnSpPr/>
          <p:nvPr/>
        </p:nvCxnSpPr>
        <p:spPr>
          <a:xfrm rot="5400000" flipH="1" flipV="1">
            <a:off x="3526619" y="2668136"/>
            <a:ext cx="1737360" cy="1280160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87F89C3-9AF6-E144-9249-88D5AF02FD39}"/>
              </a:ext>
            </a:extLst>
          </p:cNvPr>
          <p:cNvSpPr txBox="1"/>
          <p:nvPr/>
        </p:nvSpPr>
        <p:spPr>
          <a:xfrm>
            <a:off x="4939364" y="43415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if-</a:t>
            </a:r>
            <a:r>
              <a:rPr lang="en-US" sz="2200" dirty="0" err="1"/>
              <a:t>elses</a:t>
            </a:r>
            <a:r>
              <a:rPr lang="en-US" sz="2200" dirty="0"/>
              <a:t> are like a </a:t>
            </a:r>
            <a:r>
              <a:rPr lang="en-US" sz="2200" b="1" dirty="0"/>
              <a:t>switch with two cases. </a:t>
            </a:r>
            <a:r>
              <a:rPr lang="en-US" sz="2200" dirty="0"/>
              <a:t>you have to "break" at the end of the "then" case.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53636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build="p" bldLvl="2"/>
      <p:bldP spid="27" grpId="0" build="p" bldLvl="2"/>
      <p:bldP spid="23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Switches!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0009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AA260-94A0-1948-A22E-90AA15CD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switch-case??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DC827-6089-2541-8132-57146F4C0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b="1" dirty="0"/>
              <a:t>switch-cases</a:t>
            </a:r>
            <a:r>
              <a:rPr lang="en-US" dirty="0"/>
              <a:t> are actually pretty easy.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0F58A-5D94-0E4B-873A-74BA6170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9B81E-265A-684F-9D52-8E98BD4C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737840E-ABB7-3E4B-9D48-A20004FE112E}"/>
              </a:ext>
            </a:extLst>
          </p:cNvPr>
          <p:cNvGrpSpPr/>
          <p:nvPr/>
        </p:nvGrpSpPr>
        <p:grpSpPr>
          <a:xfrm>
            <a:off x="457200" y="952500"/>
            <a:ext cx="2393604" cy="3785652"/>
            <a:chOff x="1905000" y="1257299"/>
            <a:chExt cx="2393604" cy="378565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67B5C6-CEC2-6D4B-8991-2A9F376C2999}"/>
                </a:ext>
              </a:extLst>
            </p:cNvPr>
            <p:cNvSpPr txBox="1"/>
            <p:nvPr/>
          </p:nvSpPr>
          <p:spPr>
            <a:xfrm>
              <a:off x="1905000" y="1257299"/>
              <a:ext cx="2393604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sz="2400" b="1" dirty="0" err="1">
                  <a:latin typeface="Consolas" charset="0"/>
                  <a:ea typeface="Consolas" charset="0"/>
                  <a:cs typeface="Consolas" charset="0"/>
                </a:rPr>
                <a:t>var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case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:</a:t>
              </a:r>
            </a:p>
            <a:p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break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case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2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:</a:t>
              </a:r>
            </a:p>
            <a:p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break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default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:</a:t>
              </a: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		</a:t>
              </a: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F3BF79-EE22-154F-B98F-CBCECD9ED1B7}"/>
                </a:ext>
              </a:extLst>
            </p:cNvPr>
            <p:cNvSpPr/>
            <p:nvPr/>
          </p:nvSpPr>
          <p:spPr>
            <a:xfrm>
              <a:off x="2685448" y="2060540"/>
              <a:ext cx="1581753" cy="35092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case1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894695-5E4F-5F49-B09E-977C32C49414}"/>
                </a:ext>
              </a:extLst>
            </p:cNvPr>
            <p:cNvSpPr/>
            <p:nvPr/>
          </p:nvSpPr>
          <p:spPr>
            <a:xfrm>
              <a:off x="2685447" y="3105414"/>
              <a:ext cx="1581753" cy="3509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case2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C4F015C-5EEE-3D4A-9BA7-749541EF122B}"/>
                </a:ext>
              </a:extLst>
            </p:cNvPr>
            <p:cNvSpPr/>
            <p:nvPr/>
          </p:nvSpPr>
          <p:spPr>
            <a:xfrm>
              <a:off x="2691063" y="4272662"/>
              <a:ext cx="1581753" cy="3509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default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3FC995-589B-9740-9B7B-1A913627E46B}"/>
              </a:ext>
            </a:extLst>
          </p:cNvPr>
          <p:cNvGrpSpPr/>
          <p:nvPr/>
        </p:nvGrpSpPr>
        <p:grpSpPr>
          <a:xfrm>
            <a:off x="4588654" y="571500"/>
            <a:ext cx="3793346" cy="4893647"/>
            <a:chOff x="4114800" y="1104901"/>
            <a:chExt cx="3793346" cy="489364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1573E0B-2E0D-2F40-A6E3-617C7262E476}"/>
                </a:ext>
              </a:extLst>
            </p:cNvPr>
            <p:cNvSpPr txBox="1"/>
            <p:nvPr/>
          </p:nvSpPr>
          <p:spPr>
            <a:xfrm>
              <a:off x="4114800" y="1104901"/>
              <a:ext cx="3793346" cy="4893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sz="24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lw</a:t>
              </a:r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t0, </a:t>
              </a:r>
              <a:r>
                <a:rPr lang="en-US" sz="2400" b="1" dirty="0" err="1">
                  <a:latin typeface="Consolas" charset="0"/>
                  <a:ea typeface="Consolas" charset="0"/>
                  <a:cs typeface="Consolas" charset="0"/>
                </a:rPr>
                <a:t>var</a:t>
              </a:r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sz="24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beq</a:t>
              </a:r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t0,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, _case1</a:t>
              </a: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sz="24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beq</a:t>
              </a:r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t0,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2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, _case2</a:t>
              </a:r>
              <a:endPara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j 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_default</a:t>
              </a: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_case1:</a:t>
              </a:r>
            </a:p>
            <a:p>
              <a:endPara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j 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_break</a:t>
              </a:r>
              <a:endPara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_case2:</a:t>
              </a:r>
            </a:p>
            <a:p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j 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_break</a:t>
              </a: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_default:</a:t>
              </a:r>
            </a:p>
            <a:p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_break: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2F06FD-F8B9-AB4C-AD97-5261F2B5C452}"/>
                </a:ext>
              </a:extLst>
            </p:cNvPr>
            <p:cNvSpPr/>
            <p:nvPr/>
          </p:nvSpPr>
          <p:spPr>
            <a:xfrm>
              <a:off x="4876801" y="2959217"/>
              <a:ext cx="1583545" cy="35092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case1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8F9D33C-7071-C144-963E-9FA47FBBE326}"/>
                </a:ext>
              </a:extLst>
            </p:cNvPr>
            <p:cNvSpPr/>
            <p:nvPr/>
          </p:nvSpPr>
          <p:spPr>
            <a:xfrm>
              <a:off x="4876800" y="4037795"/>
              <a:ext cx="1583545" cy="3509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case2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18FE0EC-8B17-AB4A-989C-E76E903C6B18}"/>
                </a:ext>
              </a:extLst>
            </p:cNvPr>
            <p:cNvSpPr/>
            <p:nvPr/>
          </p:nvSpPr>
          <p:spPr>
            <a:xfrm>
              <a:off x="4876800" y="5235798"/>
              <a:ext cx="1583545" cy="3509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default</a:t>
              </a:r>
            </a:p>
          </p:txBody>
        </p:sp>
      </p:grpSp>
      <p:sp>
        <p:nvSpPr>
          <p:cNvPr id="21" name="Right Arrow 20">
            <a:extLst>
              <a:ext uri="{FF2B5EF4-FFF2-40B4-BE49-F238E27FC236}">
                <a16:creationId xmlns:a16="http://schemas.microsoft.com/office/drawing/2014/main" id="{7D6C034E-7D66-DE48-8ED7-14E9C618C5E8}"/>
              </a:ext>
            </a:extLst>
          </p:cNvPr>
          <p:cNvSpPr/>
          <p:nvPr/>
        </p:nvSpPr>
        <p:spPr>
          <a:xfrm>
            <a:off x="3631251" y="2794258"/>
            <a:ext cx="685800" cy="54327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77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B1EB-D01B-7541-93C7-EE1B8D34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Suspiciously straightforward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08C59-77D1-484F-9CF3-FCE213647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b="1" dirty="0"/>
              <a:t>switch-cases </a:t>
            </a:r>
            <a:r>
              <a:rPr lang="en-US" dirty="0"/>
              <a:t>in Java actually work a </a:t>
            </a:r>
            <a:r>
              <a:rPr lang="en-US" i="1" dirty="0"/>
              <a:t>lot</a:t>
            </a:r>
            <a:r>
              <a:rPr lang="en-US" dirty="0"/>
              <a:t> like control flow in </a:t>
            </a:r>
            <a:r>
              <a:rPr lang="en-US" dirty="0" err="1"/>
              <a:t>asm</a:t>
            </a:r>
            <a:r>
              <a:rPr lang="en-US" dirty="0"/>
              <a:t>.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2293B-63BF-B44C-B16A-CCBDFF4E4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25120-6106-CC4B-B2FE-328132D9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7BC16E7-4E9D-354C-AA4E-5A9541623976}"/>
              </a:ext>
            </a:extLst>
          </p:cNvPr>
          <p:cNvGrpSpPr/>
          <p:nvPr/>
        </p:nvGrpSpPr>
        <p:grpSpPr>
          <a:xfrm>
            <a:off x="457200" y="952500"/>
            <a:ext cx="2393604" cy="3785652"/>
            <a:chOff x="1905000" y="1257299"/>
            <a:chExt cx="2393604" cy="378565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12AE7B5-6C26-F148-B447-88FED30B868D}"/>
                </a:ext>
              </a:extLst>
            </p:cNvPr>
            <p:cNvSpPr txBox="1"/>
            <p:nvPr/>
          </p:nvSpPr>
          <p:spPr>
            <a:xfrm>
              <a:off x="1905000" y="1257299"/>
              <a:ext cx="2393604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sz="2400" b="1" dirty="0" err="1">
                  <a:latin typeface="Consolas" charset="0"/>
                  <a:ea typeface="Consolas" charset="0"/>
                  <a:cs typeface="Consolas" charset="0"/>
                </a:rPr>
                <a:t>var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case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:</a:t>
              </a:r>
            </a:p>
            <a:p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break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case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2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:</a:t>
              </a:r>
            </a:p>
            <a:p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break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default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:</a:t>
              </a: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		</a:t>
              </a:r>
            </a:p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DEFCE2F-39EF-B946-9162-2620544F3201}"/>
                </a:ext>
              </a:extLst>
            </p:cNvPr>
            <p:cNvSpPr/>
            <p:nvPr/>
          </p:nvSpPr>
          <p:spPr>
            <a:xfrm>
              <a:off x="2685448" y="2060540"/>
              <a:ext cx="1581753" cy="35092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case1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CBB8A87-6FAE-F94E-9BF4-A856460B215F}"/>
                </a:ext>
              </a:extLst>
            </p:cNvPr>
            <p:cNvSpPr/>
            <p:nvPr/>
          </p:nvSpPr>
          <p:spPr>
            <a:xfrm>
              <a:off x="2685447" y="3105414"/>
              <a:ext cx="1581753" cy="3509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case2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95C01C9-FD45-1A43-87EE-61025322CC5B}"/>
                </a:ext>
              </a:extLst>
            </p:cNvPr>
            <p:cNvSpPr/>
            <p:nvPr/>
          </p:nvSpPr>
          <p:spPr>
            <a:xfrm>
              <a:off x="2691063" y="4272662"/>
              <a:ext cx="1581753" cy="3509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default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C21046A-DB6C-184E-90E9-09FA0D34C346}"/>
              </a:ext>
            </a:extLst>
          </p:cNvPr>
          <p:cNvSpPr txBox="1"/>
          <p:nvPr/>
        </p:nvSpPr>
        <p:spPr>
          <a:xfrm>
            <a:off x="3886200" y="1028700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have to </a:t>
            </a:r>
            <a:r>
              <a:rPr lang="en-US" sz="2200" b="1" dirty="0"/>
              <a:t>label </a:t>
            </a:r>
            <a:r>
              <a:rPr lang="en-US" sz="2200" dirty="0"/>
              <a:t>your cases…</a:t>
            </a:r>
            <a:endParaRPr lang="en-US" sz="2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3530EC-13CE-6641-BB1C-218502AC864C}"/>
              </a:ext>
            </a:extLst>
          </p:cNvPr>
          <p:cNvSpPr txBox="1"/>
          <p:nvPr/>
        </p:nvSpPr>
        <p:spPr>
          <a:xfrm>
            <a:off x="3581400" y="1622220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if you forget a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sz="2200" dirty="0"/>
              <a:t>, </a:t>
            </a:r>
            <a:r>
              <a:rPr lang="en-US" sz="2200" i="1" dirty="0"/>
              <a:t>it just keeps executing code in the next case, because it </a:t>
            </a:r>
            <a:r>
              <a:rPr lang="en-US" sz="2200" b="1" i="1" dirty="0"/>
              <a:t>ignores the case labels.</a:t>
            </a:r>
            <a:endParaRPr lang="en-US" sz="2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547C9D-820A-2042-9521-3C272FE361D5}"/>
              </a:ext>
            </a:extLst>
          </p:cNvPr>
          <p:cNvSpPr txBox="1"/>
          <p:nvPr/>
        </p:nvSpPr>
        <p:spPr>
          <a:xfrm>
            <a:off x="3429000" y="2892849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no accident. Java inherited switches from C, which modeled them after control flow patterns used in </a:t>
            </a:r>
            <a:r>
              <a:rPr lang="en-US" sz="2200" dirty="0" err="1"/>
              <a:t>asm</a:t>
            </a:r>
            <a:r>
              <a:rPr lang="en-US" sz="2200" dirty="0"/>
              <a:t>.</a:t>
            </a:r>
            <a:endParaRPr lang="en-US" sz="2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CC68FB-27E8-884E-B6E9-29C85A400052}"/>
              </a:ext>
            </a:extLst>
          </p:cNvPr>
          <p:cNvSpPr txBox="1"/>
          <p:nvPr/>
        </p:nvSpPr>
        <p:spPr>
          <a:xfrm>
            <a:off x="3048000" y="4163478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when working on </a:t>
            </a:r>
            <a:r>
              <a:rPr lang="en-US" sz="2200" i="1" dirty="0"/>
              <a:t>any</a:t>
            </a:r>
            <a:r>
              <a:rPr lang="en-US" sz="2200" dirty="0"/>
              <a:t> </a:t>
            </a:r>
            <a:r>
              <a:rPr lang="en-US" sz="2200" dirty="0" err="1"/>
              <a:t>asm</a:t>
            </a:r>
            <a:r>
              <a:rPr lang="en-US" sz="2200" dirty="0"/>
              <a:t> control flow, it might be helpful to </a:t>
            </a:r>
            <a:r>
              <a:rPr lang="en-US" sz="2200" b="1" dirty="0"/>
              <a:t>think of switch-cases.</a:t>
            </a:r>
          </a:p>
        </p:txBody>
      </p:sp>
    </p:spTree>
    <p:extLst>
      <p:ext uri="{BB962C8B-B14F-4D97-AF65-F5344CB8AC3E}">
        <p14:creationId xmlns:p14="http://schemas.microsoft.com/office/powerpoint/2010/main" val="617704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issues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146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1D4B-84ED-E642-AB49-9E7F9530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indent or not to indent?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59D4C-C49B-9544-82E2-E4B8B370C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although HLL indentation rules are not </a:t>
            </a:r>
            <a:r>
              <a:rPr lang="en-US" i="1" dirty="0"/>
              <a:t>traditionally </a:t>
            </a:r>
            <a:r>
              <a:rPr lang="en-US" dirty="0"/>
              <a:t>used when programming in assembly… I do think it helps. compare: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6B221-E5EA-CA4F-8414-AD8B0A42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A46A2-1F76-4B49-B06C-C1C00D8C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01923A-69C8-BB4C-B59C-BDD48A6B888B}"/>
              </a:ext>
            </a:extLst>
          </p:cNvPr>
          <p:cNvSpPr txBox="1"/>
          <p:nvPr/>
        </p:nvSpPr>
        <p:spPr>
          <a:xfrm>
            <a:off x="393939" y="1409700"/>
            <a:ext cx="344998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bne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v0,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_else</a:t>
            </a:r>
            <a:endParaRPr lang="en-US" sz="22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print_str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"30\n"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j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_endif</a:t>
            </a:r>
            <a:endParaRPr lang="en-US" sz="22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_else:</a:t>
            </a: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print_str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"not\n"</a:t>
            </a: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_endif: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C2C796-D005-1440-BC49-D5496DCBD10A}"/>
              </a:ext>
            </a:extLst>
          </p:cNvPr>
          <p:cNvSpPr txBox="1"/>
          <p:nvPr/>
        </p:nvSpPr>
        <p:spPr>
          <a:xfrm>
            <a:off x="4538651" y="1409700"/>
            <a:ext cx="407194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bne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v0,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_else</a:t>
            </a:r>
            <a:endParaRPr lang="en-US" sz="22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print_str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"30\n"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j</a:t>
            </a:r>
            <a:r>
              <a:rPr lang="en-US" sz="2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_endif</a:t>
            </a:r>
            <a:endParaRPr lang="en-US" sz="22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   _else:</a:t>
            </a: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print_str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"not\n"</a:t>
            </a: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   _endif: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F12811-7FEA-4D42-AE60-0EC18321663D}"/>
              </a:ext>
            </a:extLst>
          </p:cNvPr>
          <p:cNvSpPr txBox="1"/>
          <p:nvPr/>
        </p:nvSpPr>
        <p:spPr>
          <a:xfrm>
            <a:off x="4267200" y="3619500"/>
            <a:ext cx="4788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 feel like this one is more readable.</a:t>
            </a:r>
            <a:endParaRPr lang="en-US" sz="2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7F9F22-32F1-1B4E-A62F-9DC8C51C05DC}"/>
              </a:ext>
            </a:extLst>
          </p:cNvPr>
          <p:cNvSpPr txBox="1"/>
          <p:nvPr/>
        </p:nvSpPr>
        <p:spPr>
          <a:xfrm>
            <a:off x="1143000" y="4188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ultimately, it's up to you. in all aspects of coding style, </a:t>
            </a:r>
            <a:r>
              <a:rPr lang="en-US" sz="2200" b="1" dirty="0"/>
              <a:t>consistency </a:t>
            </a:r>
            <a:r>
              <a:rPr lang="en-US" sz="2200" dirty="0"/>
              <a:t>is the most important thing.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34791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05896-897D-C645-8449-A2F420718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control flow </a:t>
            </a:r>
            <a:r>
              <a:rPr lang="en-US" sz="2000" dirty="0"/>
              <a:t>(slightly 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5369-5993-D645-B388-4C427418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b="1" dirty="0"/>
              <a:t>nesting </a:t>
            </a:r>
            <a:r>
              <a:rPr lang="en-US" dirty="0"/>
              <a:t>control flow </a:t>
            </a:r>
            <a:r>
              <a:rPr lang="en-US" i="1" dirty="0"/>
              <a:t>looks</a:t>
            </a:r>
            <a:r>
              <a:rPr lang="en-US" dirty="0"/>
              <a:t> scary, but just take it one step at a time.</a:t>
            </a:r>
          </a:p>
          <a:p>
            <a:r>
              <a:rPr lang="en-US" dirty="0">
                <a:solidFill>
                  <a:srgbClr val="00B050"/>
                </a:solidFill>
              </a:rPr>
              <a:t>translate it from the </a:t>
            </a:r>
            <a:r>
              <a:rPr lang="en-US" b="1" dirty="0">
                <a:solidFill>
                  <a:srgbClr val="00B050"/>
                </a:solidFill>
              </a:rPr>
              <a:t>outside in.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4FB0E-8D12-E84C-8166-A013F60A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8C6A0-851A-634F-A3E7-1C668589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4D82D4-3CE7-C74E-8367-FE6AD46930EE}"/>
              </a:ext>
            </a:extLst>
          </p:cNvPr>
          <p:cNvSpPr txBox="1"/>
          <p:nvPr/>
        </p:nvSpPr>
        <p:spPr>
          <a:xfrm>
            <a:off x="228600" y="1300213"/>
            <a:ext cx="341311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(t0 %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even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}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odd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t0++;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(t0 &lt;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944968-5278-2B4E-9FE9-ABE89E6F7D60}"/>
              </a:ext>
            </a:extLst>
          </p:cNvPr>
          <p:cNvSpPr/>
          <p:nvPr/>
        </p:nvSpPr>
        <p:spPr>
          <a:xfrm>
            <a:off x="5486400" y="1053992"/>
            <a:ext cx="34184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_loop: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pPr lvl="0"/>
            <a:endParaRPr lang="en-US" sz="24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endParaRPr lang="en-US" sz="24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endParaRPr lang="en-US" sz="24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endParaRPr lang="en-US" sz="24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endParaRPr lang="en-US" sz="2400" b="1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endParaRPr lang="en-US" sz="24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t0, 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blt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_loop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5D452-930B-B54D-BF45-35DCE42FE55D}"/>
              </a:ext>
            </a:extLst>
          </p:cNvPr>
          <p:cNvSpPr/>
          <p:nvPr/>
        </p:nvSpPr>
        <p:spPr>
          <a:xfrm>
            <a:off x="5486400" y="1053992"/>
            <a:ext cx="34184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rem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t1, t0,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2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bne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t1,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 _else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even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j</a:t>
            </a:r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_endif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_else: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odd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_endif: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2EB231-E261-514E-8BD6-1B887C2B44D7}"/>
              </a:ext>
            </a:extLst>
          </p:cNvPr>
          <p:cNvSpPr txBox="1"/>
          <p:nvPr/>
        </p:nvSpPr>
        <p:spPr>
          <a:xfrm>
            <a:off x="3104277" y="2247900"/>
            <a:ext cx="1964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loop </a:t>
            </a:r>
            <a:r>
              <a:rPr lang="en-US" sz="2200" b="1" dirty="0"/>
              <a:t>first…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A3EC37-2C22-C142-8787-F27875125579}"/>
              </a:ext>
            </a:extLst>
          </p:cNvPr>
          <p:cNvSpPr txBox="1"/>
          <p:nvPr/>
        </p:nvSpPr>
        <p:spPr>
          <a:xfrm>
            <a:off x="2813344" y="2595797"/>
            <a:ext cx="2546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…then </a:t>
            </a:r>
            <a:r>
              <a:rPr lang="en-US" sz="2200" dirty="0"/>
              <a:t>the if-else…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B42C30-8001-D740-BE82-72FD96287BD2}"/>
              </a:ext>
            </a:extLst>
          </p:cNvPr>
          <p:cNvSpPr txBox="1"/>
          <p:nvPr/>
        </p:nvSpPr>
        <p:spPr>
          <a:xfrm>
            <a:off x="2917916" y="2943694"/>
            <a:ext cx="2337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…last, </a:t>
            </a:r>
            <a:r>
              <a:rPr lang="en-US" sz="2200" dirty="0"/>
              <a:t>the code inside.</a:t>
            </a:r>
          </a:p>
        </p:txBody>
      </p:sp>
    </p:spTree>
    <p:extLst>
      <p:ext uri="{BB962C8B-B14F-4D97-AF65-F5344CB8AC3E}">
        <p14:creationId xmlns:p14="http://schemas.microsoft.com/office/powerpoint/2010/main" val="3460722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uiExpand="1" build="p" bldLvl="5"/>
      <p:bldP spid="12" grpId="0" uiExpand="1" build="p" bldLvl="5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1D4B-84ED-E642-AB49-9E7F9530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Diagnosing control flow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59D4C-C49B-9544-82E2-E4B8B370C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i="1" dirty="0"/>
              <a:t>very likely case</a:t>
            </a:r>
            <a:r>
              <a:rPr lang="en-US" dirty="0"/>
              <a:t> that you mess up your control flow, it's useful to keep the right mindset while diagnosing the problem: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it does not matter what you </a:t>
            </a:r>
            <a:r>
              <a:rPr lang="en-US" b="1" i="1" dirty="0">
                <a:solidFill>
                  <a:srgbClr val="FF0000"/>
                </a:solidFill>
              </a:rPr>
              <a:t>tried</a:t>
            </a:r>
            <a:r>
              <a:rPr lang="en-US" b="1" dirty="0">
                <a:solidFill>
                  <a:srgbClr val="FF0000"/>
                </a:solidFill>
              </a:rPr>
              <a:t> to write; the CPU will do exactly what you </a:t>
            </a:r>
            <a:r>
              <a:rPr lang="en-US" b="1" i="1" dirty="0">
                <a:solidFill>
                  <a:srgbClr val="FF0000"/>
                </a:solidFill>
              </a:rPr>
              <a:t>actually </a:t>
            </a:r>
            <a:r>
              <a:rPr lang="en-US" b="1" dirty="0">
                <a:solidFill>
                  <a:srgbClr val="FF0000"/>
                </a:solidFill>
              </a:rPr>
              <a:t>wrote.</a:t>
            </a:r>
          </a:p>
          <a:p>
            <a:pPr lvl="1"/>
            <a:r>
              <a:rPr lang="en-US" b="1" dirty="0"/>
              <a:t>read</a:t>
            </a:r>
            <a:r>
              <a:rPr lang="en-US" dirty="0"/>
              <a:t> what you wrote, and </a:t>
            </a:r>
            <a:r>
              <a:rPr lang="en-US" i="1" dirty="0"/>
              <a:t>understand it the way the CPU does.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v0,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_label</a:t>
            </a:r>
            <a:r>
              <a:rPr lang="en-US" dirty="0"/>
              <a:t> </a:t>
            </a:r>
            <a:r>
              <a:rPr lang="en-US" i="1" dirty="0"/>
              <a:t>means</a:t>
            </a:r>
            <a:r>
              <a:rPr lang="en-US" dirty="0"/>
              <a:t> "if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dirty="0"/>
              <a:t> is equal to 3, go to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_label</a:t>
            </a:r>
            <a:r>
              <a:rPr lang="en-US" dirty="0"/>
              <a:t>." </a:t>
            </a:r>
          </a:p>
          <a:p>
            <a:pPr lvl="2"/>
            <a:r>
              <a:rPr lang="en-US" dirty="0"/>
              <a:t>if that's not what you wanted, then you wrote the wrong thing!</a:t>
            </a:r>
          </a:p>
          <a:p>
            <a:r>
              <a:rPr lang="en-US" b="1" dirty="0">
                <a:solidFill>
                  <a:srgbClr val="00B050"/>
                </a:solidFill>
              </a:rPr>
              <a:t>single-instruction stepping and breakpoints are incredibly useful tools for seeing what your control flow </a:t>
            </a:r>
            <a:r>
              <a:rPr lang="en-US" b="1" i="1" dirty="0">
                <a:solidFill>
                  <a:srgbClr val="00B050"/>
                </a:solidFill>
              </a:rPr>
              <a:t>does.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if you're unsure, don't </a:t>
            </a:r>
            <a:r>
              <a:rPr lang="en-US" i="1" dirty="0"/>
              <a:t>guess</a:t>
            </a:r>
            <a:r>
              <a:rPr lang="en-US" dirty="0"/>
              <a:t> where the CPU goes. step through it and </a:t>
            </a:r>
            <a:r>
              <a:rPr lang="en-US" i="1" dirty="0"/>
              <a:t>watch</a:t>
            </a:r>
            <a:r>
              <a:rPr lang="en-US" dirty="0"/>
              <a:t> where it goes. that will improve your mental model.</a:t>
            </a:r>
          </a:p>
          <a:p>
            <a:pPr lvl="1"/>
            <a:r>
              <a:rPr lang="en-US" dirty="0"/>
              <a:t>remember, this is computer </a:t>
            </a:r>
            <a:r>
              <a:rPr lang="en-US" i="1" dirty="0"/>
              <a:t>science,</a:t>
            </a:r>
            <a:r>
              <a:rPr lang="en-US" dirty="0"/>
              <a:t> not computer </a:t>
            </a:r>
            <a:r>
              <a:rPr lang="en-US" i="1" dirty="0"/>
              <a:t>guessing</a:t>
            </a:r>
            <a:r>
              <a:rPr lang="en-US" dirty="0"/>
              <a:t> or computer </a:t>
            </a:r>
            <a:r>
              <a:rPr lang="en-US" i="1" dirty="0"/>
              <a:t>assumptions.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6B221-E5EA-CA4F-8414-AD8B0A42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A46A2-1F76-4B49-B06C-C1C00D8C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820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851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with the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b="1" dirty="0"/>
              <a:t>control flow </a:t>
            </a:r>
            <a:r>
              <a:rPr lang="en-US" dirty="0"/>
              <a:t>is how you control the </a:t>
            </a:r>
            <a:r>
              <a:rPr lang="en-US" b="1" dirty="0"/>
              <a:t>order</a:t>
            </a:r>
            <a:r>
              <a:rPr lang="en-US" dirty="0"/>
              <a:t> of instructions.</a:t>
            </a:r>
          </a:p>
          <a:p>
            <a:pPr lvl="1"/>
            <a:r>
              <a:rPr lang="en-US" dirty="0"/>
              <a:t>"what line runs next?"</a:t>
            </a:r>
          </a:p>
          <a:p>
            <a:r>
              <a:rPr lang="en-US" dirty="0"/>
              <a:t>you learned about several kinds of control flow in Java.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B65F00-F561-7F48-81B5-150C77315F18}"/>
              </a:ext>
            </a:extLst>
          </p:cNvPr>
          <p:cNvSpPr txBox="1"/>
          <p:nvPr/>
        </p:nvSpPr>
        <p:spPr>
          <a:xfrm rot="21281863">
            <a:off x="838200" y="2026503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 {}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{}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B37F3-B888-884A-B71C-4932B42B7A7D}"/>
              </a:ext>
            </a:extLst>
          </p:cNvPr>
          <p:cNvSpPr txBox="1"/>
          <p:nvPr/>
        </p:nvSpPr>
        <p:spPr>
          <a:xfrm rot="238028">
            <a:off x="457200" y="2895145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 {}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86BD79-1AE3-3C42-87A1-3DA1D328F4B2}"/>
              </a:ext>
            </a:extLst>
          </p:cNvPr>
          <p:cNvSpPr txBox="1"/>
          <p:nvPr/>
        </p:nvSpPr>
        <p:spPr>
          <a:xfrm rot="21273362">
            <a:off x="2931361" y="4599587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 {}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372C8D-3F4C-6146-A141-1ECE4A90ABA3}"/>
              </a:ext>
            </a:extLst>
          </p:cNvPr>
          <p:cNvSpPr txBox="1"/>
          <p:nvPr/>
        </p:nvSpPr>
        <p:spPr>
          <a:xfrm rot="710177">
            <a:off x="4246804" y="3299366"/>
            <a:ext cx="4092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switch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 {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case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: 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B8C250-A77D-5C49-93F3-79C819A569CE}"/>
              </a:ext>
            </a:extLst>
          </p:cNvPr>
          <p:cNvSpPr txBox="1"/>
          <p:nvPr/>
        </p:nvSpPr>
        <p:spPr>
          <a:xfrm rot="403827">
            <a:off x="5410584" y="428566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f();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107735-7FAF-DF49-A827-40DCD81D3DF7}"/>
              </a:ext>
            </a:extLst>
          </p:cNvPr>
          <p:cNvSpPr txBox="1"/>
          <p:nvPr/>
        </p:nvSpPr>
        <p:spPr>
          <a:xfrm rot="20944892">
            <a:off x="6616516" y="4692562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C382FC-6333-E146-93DA-F2BF60F8C182}"/>
              </a:ext>
            </a:extLst>
          </p:cNvPr>
          <p:cNvSpPr txBox="1"/>
          <p:nvPr/>
        </p:nvSpPr>
        <p:spPr>
          <a:xfrm rot="609627">
            <a:off x="868345" y="3668813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{}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(...);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44C249-34B9-AD40-978F-06B5CD62FDFD}"/>
              </a:ext>
            </a:extLst>
          </p:cNvPr>
          <p:cNvSpPr txBox="1"/>
          <p:nvPr/>
        </p:nvSpPr>
        <p:spPr>
          <a:xfrm rot="231434">
            <a:off x="5026600" y="1945333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29D4DA-D612-B843-B5BD-D3515A5CE740}"/>
              </a:ext>
            </a:extLst>
          </p:cNvPr>
          <p:cNvSpPr txBox="1"/>
          <p:nvPr/>
        </p:nvSpPr>
        <p:spPr>
          <a:xfrm rot="20883161">
            <a:off x="6172200" y="2388144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continue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37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Hey, did you learn about switches?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0638" y="643979"/>
            <a:ext cx="3282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more or less the same as writing…</a:t>
            </a:r>
            <a:endParaRPr lang="en-US" sz="2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5E915C-419A-3E42-86C6-9C4991C1F058}"/>
              </a:ext>
            </a:extLst>
          </p:cNvPr>
          <p:cNvSpPr/>
          <p:nvPr/>
        </p:nvSpPr>
        <p:spPr>
          <a:xfrm>
            <a:off x="152400" y="531316"/>
            <a:ext cx="2819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switch</a:t>
            </a:r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(x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case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print(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case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print(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"b"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default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print(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"c"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7C71EF-A4B3-3645-969A-B06131D59501}"/>
              </a:ext>
            </a:extLst>
          </p:cNvPr>
          <p:cNvSpPr/>
          <p:nvPr/>
        </p:nvSpPr>
        <p:spPr>
          <a:xfrm>
            <a:off x="6248400" y="531316"/>
            <a:ext cx="281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(x ==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print(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} 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 if</a:t>
            </a:r>
            <a:r>
              <a:rPr lang="en-US" sz="24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(x ==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 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print(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"b"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} 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24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"c"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0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E42388-F323-9545-885C-6C87AB453CEE}"/>
              </a:ext>
            </a:extLst>
          </p:cNvPr>
          <p:cNvSpPr txBox="1"/>
          <p:nvPr/>
        </p:nvSpPr>
        <p:spPr>
          <a:xfrm>
            <a:off x="3143970" y="1790700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except if I remove the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sz="2200" dirty="0"/>
              <a:t> in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dirty="0"/>
              <a:t> and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/>
              <a:t> is 1, what does the program print?</a:t>
            </a:r>
            <a:endParaRPr lang="en-US" sz="22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FD739E-241F-4E46-92BA-7ADA73CC9F8F}"/>
              </a:ext>
            </a:extLst>
          </p:cNvPr>
          <p:cNvSpPr txBox="1"/>
          <p:nvPr/>
        </p:nvSpPr>
        <p:spPr>
          <a:xfrm>
            <a:off x="2823161" y="3883634"/>
            <a:ext cx="32827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switches can work hand-in-hand with </a:t>
            </a:r>
            <a:r>
              <a:rPr lang="en-US" sz="2200" i="1" dirty="0" err="1"/>
              <a:t>enums</a:t>
            </a:r>
            <a:r>
              <a:rPr lang="en-US" sz="2200" dirty="0"/>
              <a:t>, if your language has them.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042285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8615-45F7-954E-8D7E-46F92743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and Unstructured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3D80A-95CC-294B-98B7-7C5F5C227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914398"/>
          </a:xfrm>
        </p:spPr>
        <p:txBody>
          <a:bodyPr/>
          <a:lstStyle/>
          <a:p>
            <a:r>
              <a:rPr lang="en-US" dirty="0"/>
              <a:t>in the Bad Old Days, even HLLs had </a:t>
            </a:r>
            <a:r>
              <a:rPr lang="en-US" b="1" dirty="0"/>
              <a:t>no control flow structures.</a:t>
            </a:r>
          </a:p>
          <a:p>
            <a:r>
              <a:rPr lang="en-US" dirty="0"/>
              <a:t>an example of this is the original BASIC dialects on home PCs.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F76246-02A2-B544-A3F0-61BC5E70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ABDD1-DCF5-3F48-A84F-76B040E9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2E25E8-FAF5-8F40-8D99-05FC08042679}"/>
              </a:ext>
            </a:extLst>
          </p:cNvPr>
          <p:cNvSpPr txBox="1"/>
          <p:nvPr/>
        </p:nvSpPr>
        <p:spPr>
          <a:xfrm>
            <a:off x="385495" y="1354202"/>
            <a:ext cx="4772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i 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; i++)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println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"hello 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+ i);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57074-2E92-D346-9BF0-50D25862FA7A}"/>
              </a:ext>
            </a:extLst>
          </p:cNvPr>
          <p:cNvSpPr txBox="1"/>
          <p:nvPr/>
        </p:nvSpPr>
        <p:spPr>
          <a:xfrm>
            <a:off x="385495" y="2911374"/>
            <a:ext cx="42627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I=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I&gt;=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THEN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GOTO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60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"HELLO 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,I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I=I+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50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GOTO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DF48C7-B61D-5149-A874-4E2371D470FE}"/>
              </a:ext>
            </a:extLst>
          </p:cNvPr>
          <p:cNvGrpSpPr/>
          <p:nvPr/>
        </p:nvGrpSpPr>
        <p:grpSpPr>
          <a:xfrm>
            <a:off x="603973" y="2403225"/>
            <a:ext cx="4230346" cy="856956"/>
            <a:chOff x="603973" y="2403225"/>
            <a:chExt cx="4230346" cy="85695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F0EA55D-785C-8E4E-8895-545A65F774AD}"/>
                </a:ext>
              </a:extLst>
            </p:cNvPr>
            <p:cNvSpPr txBox="1"/>
            <p:nvPr/>
          </p:nvSpPr>
          <p:spPr>
            <a:xfrm>
              <a:off x="914400" y="2403225"/>
              <a:ext cx="391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you had to </a:t>
              </a:r>
              <a:r>
                <a:rPr lang="en-US" sz="2200" i="1" dirty="0"/>
                <a:t>number your steps.</a:t>
              </a:r>
              <a:endParaRPr lang="en-US" sz="2200" dirty="0"/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F5521617-4017-7F45-9489-70A33FDCE6C5}"/>
                </a:ext>
              </a:extLst>
            </p:cNvPr>
            <p:cNvSpPr/>
            <p:nvPr/>
          </p:nvSpPr>
          <p:spPr>
            <a:xfrm flipH="1">
              <a:off x="603973" y="2639328"/>
              <a:ext cx="620853" cy="620853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5B29D4-FCD6-5744-91F0-F81A0CE35CBB}"/>
              </a:ext>
            </a:extLst>
          </p:cNvPr>
          <p:cNvGrpSpPr/>
          <p:nvPr/>
        </p:nvGrpSpPr>
        <p:grpSpPr>
          <a:xfrm>
            <a:off x="3733800" y="2809574"/>
            <a:ext cx="4497984" cy="856956"/>
            <a:chOff x="603973" y="2403225"/>
            <a:chExt cx="4497984" cy="85695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FFA6BE4-C14D-694A-BE57-4E48C7815431}"/>
                </a:ext>
              </a:extLst>
            </p:cNvPr>
            <p:cNvSpPr txBox="1"/>
            <p:nvPr/>
          </p:nvSpPr>
          <p:spPr>
            <a:xfrm>
              <a:off x="914400" y="2403225"/>
              <a:ext cx="4187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/>
                <a:t>GOTO</a:t>
              </a:r>
              <a:r>
                <a:rPr lang="en-US" sz="2200" dirty="0"/>
                <a:t> goes to a numbered step.</a:t>
              </a:r>
            </a:p>
          </p:txBody>
        </p: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3732ACF8-874D-6F43-8B95-51B347A3B2B0}"/>
                </a:ext>
              </a:extLst>
            </p:cNvPr>
            <p:cNvSpPr/>
            <p:nvPr/>
          </p:nvSpPr>
          <p:spPr>
            <a:xfrm flipH="1">
              <a:off x="603973" y="2639328"/>
              <a:ext cx="620853" cy="620853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4EA6925-8412-024F-B31C-2674D3E76435}"/>
              </a:ext>
            </a:extLst>
          </p:cNvPr>
          <p:cNvSpPr txBox="1"/>
          <p:nvPr/>
        </p:nvSpPr>
        <p:spPr>
          <a:xfrm>
            <a:off x="4496960" y="4859044"/>
            <a:ext cx="3886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yeah you can see where this is going huh</a:t>
            </a:r>
          </a:p>
        </p:txBody>
      </p:sp>
    </p:spTree>
    <p:extLst>
      <p:ext uri="{BB962C8B-B14F-4D97-AF65-F5344CB8AC3E}">
        <p14:creationId xmlns:p14="http://schemas.microsoft.com/office/powerpoint/2010/main" val="173157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78A5-EAD0-7A40-A9AC-01275CCA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85835-34BC-D748-A496-627F1596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asm</a:t>
            </a:r>
            <a:r>
              <a:rPr lang="en-US" dirty="0"/>
              <a:t>, instructions always just run in the order you write them.</a:t>
            </a:r>
          </a:p>
          <a:p>
            <a:r>
              <a:rPr lang="en-US" b="1" dirty="0"/>
              <a:t>you're responsible for coming up with everything else.</a:t>
            </a:r>
          </a:p>
          <a:p>
            <a:pPr lvl="1"/>
            <a:r>
              <a:rPr lang="en-US" dirty="0"/>
              <a:t>if you screw up your control flow, </a:t>
            </a:r>
            <a:r>
              <a:rPr lang="en-US" b="1" i="1" dirty="0">
                <a:solidFill>
                  <a:srgbClr val="FF0000"/>
                </a:solidFill>
              </a:rPr>
              <a:t>the CPU doesn't know or care.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9745D-4C14-2749-960D-8588B0D6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C4FE3-2179-3443-AFB8-091C4AE9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6D70A3-5E73-264D-A55F-479F4F7567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916"/>
          <a:stretch/>
        </p:blipFill>
        <p:spPr>
          <a:xfrm>
            <a:off x="5867400" y="1746738"/>
            <a:ext cx="3124200" cy="25671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3D5D318-2BB5-2D47-BC04-271CD05BC9C4}"/>
              </a:ext>
            </a:extLst>
          </p:cNvPr>
          <p:cNvSpPr txBox="1"/>
          <p:nvPr/>
        </p:nvSpPr>
        <p:spPr>
          <a:xfrm>
            <a:off x="160537" y="2038081"/>
            <a:ext cx="57045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the CPU is like a car driving in a straight line.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75000D-2BDD-864E-B7C5-C84947B20F58}"/>
              </a:ext>
            </a:extLst>
          </p:cNvPr>
          <p:cNvSpPr txBox="1"/>
          <p:nvPr/>
        </p:nvSpPr>
        <p:spPr>
          <a:xfrm>
            <a:off x="539226" y="2665717"/>
            <a:ext cx="4947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you </a:t>
            </a:r>
            <a:r>
              <a:rPr lang="en-US" sz="2200" b="1" dirty="0"/>
              <a:t>don't tell it to stop at a cliff,</a:t>
            </a:r>
            <a:r>
              <a:rPr lang="en-US" sz="2200" dirty="0"/>
              <a:t> it'll drive right off it.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FD511D-F1FD-C449-9551-5CF4AA918B54}"/>
              </a:ext>
            </a:extLst>
          </p:cNvPr>
          <p:cNvSpPr txBox="1"/>
          <p:nvPr/>
        </p:nvSpPr>
        <p:spPr>
          <a:xfrm>
            <a:off x="539226" y="3631907"/>
            <a:ext cx="49471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control flow is the </a:t>
            </a:r>
            <a:r>
              <a:rPr lang="en-US" sz="2200" b="1" dirty="0"/>
              <a:t>trickiest part of programming in assembly.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FF0000"/>
                </a:solidFill>
              </a:rPr>
              <a:t>do not underestimate it!</a:t>
            </a:r>
          </a:p>
        </p:txBody>
      </p:sp>
    </p:spTree>
    <p:extLst>
      <p:ext uri="{BB962C8B-B14F-4D97-AF65-F5344CB8AC3E}">
        <p14:creationId xmlns:p14="http://schemas.microsoft.com/office/powerpoint/2010/main" val="1714765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D536-5F96-2744-BB00-E7374345B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Labels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226AC3-0923-0641-8F77-9FC2D5AC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F44BB-68DB-F344-B001-91617CF0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4993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2FA8F-9C00-F946-91F3-098BF8E74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aren't just for functions and variables!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7FD-523F-E647-B736-553264454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asm</a:t>
            </a:r>
            <a:r>
              <a:rPr lang="en-US" dirty="0"/>
              <a:t>, you'll be naming </a:t>
            </a:r>
            <a:r>
              <a:rPr lang="en-US" b="1" i="1" dirty="0"/>
              <a:t>parts</a:t>
            </a:r>
            <a:r>
              <a:rPr lang="en-US" b="1" dirty="0"/>
              <a:t> of functions </a:t>
            </a:r>
            <a:r>
              <a:rPr lang="en-US" dirty="0"/>
              <a:t>as well. this is normal.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22E4A-572D-A745-93B1-E6E1EDCA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82212-324F-7B4B-9933-C96C6FC1F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DA4F-2AC1-9549-9A4B-8CE4ABE166A9}"/>
              </a:ext>
            </a:extLst>
          </p:cNvPr>
          <p:cNvSpPr txBox="1"/>
          <p:nvPr/>
        </p:nvSpPr>
        <p:spPr>
          <a:xfrm>
            <a:off x="2440647" y="1562100"/>
            <a:ext cx="42627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I=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I&gt;=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THEN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GOTO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60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"HELLO "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,I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I=I+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50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GOTO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60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C6F9D0-798D-B846-9907-E68A98BAC79C}"/>
              </a:ext>
            </a:extLst>
          </p:cNvPr>
          <p:cNvSpPr txBox="1"/>
          <p:nvPr/>
        </p:nvSpPr>
        <p:spPr>
          <a:xfrm>
            <a:off x="914400" y="1562100"/>
            <a:ext cx="2053832" cy="23083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pPr algn="r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loop_top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algn="r"/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pPr algn="r"/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pPr algn="r"/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pPr algn="r"/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loop_exit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D5594B-0E61-454C-92C3-3D23E8DB111F}"/>
              </a:ext>
            </a:extLst>
          </p:cNvPr>
          <p:cNvSpPr txBox="1"/>
          <p:nvPr/>
        </p:nvSpPr>
        <p:spPr>
          <a:xfrm>
            <a:off x="6164047" y="1943100"/>
            <a:ext cx="18838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loop_exit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9989CE-891F-744C-8657-C7E928258EF8}"/>
              </a:ext>
            </a:extLst>
          </p:cNvPr>
          <p:cNvSpPr txBox="1"/>
          <p:nvPr/>
        </p:nvSpPr>
        <p:spPr>
          <a:xfrm>
            <a:off x="3706275" y="3044064"/>
            <a:ext cx="171393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loop_top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BF06E4-345F-4A4F-B400-DEAFF3113100}"/>
              </a:ext>
            </a:extLst>
          </p:cNvPr>
          <p:cNvSpPr txBox="1"/>
          <p:nvPr/>
        </p:nvSpPr>
        <p:spPr>
          <a:xfrm>
            <a:off x="152400" y="1081434"/>
            <a:ext cx="66352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just like we had to number steps in BASIC…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9E43AD-F681-9547-BDBD-C11A83C72EE1}"/>
              </a:ext>
            </a:extLst>
          </p:cNvPr>
          <p:cNvSpPr txBox="1"/>
          <p:nvPr/>
        </p:nvSpPr>
        <p:spPr>
          <a:xfrm>
            <a:off x="2146615" y="4085759"/>
            <a:ext cx="66352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…you have to </a:t>
            </a:r>
            <a:r>
              <a:rPr lang="en-US" sz="2200" i="1" dirty="0"/>
              <a:t>name</a:t>
            </a:r>
            <a:r>
              <a:rPr lang="en-US" sz="2200" dirty="0"/>
              <a:t> certain steps in </a:t>
            </a:r>
            <a:r>
              <a:rPr lang="en-US" sz="2200" dirty="0" err="1"/>
              <a:t>asm</a:t>
            </a:r>
            <a:r>
              <a:rPr lang="en-US" sz="22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19218-CF10-EE46-9EA6-E67C6ACBD8A5}"/>
              </a:ext>
            </a:extLst>
          </p:cNvPr>
          <p:cNvSpPr txBox="1"/>
          <p:nvPr/>
        </p:nvSpPr>
        <p:spPr>
          <a:xfrm>
            <a:off x="2286000" y="4650738"/>
            <a:ext cx="6635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fortunately we don't have to label </a:t>
            </a:r>
            <a:r>
              <a:rPr lang="en-US" sz="1200" i="1" dirty="0"/>
              <a:t>every line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46310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27643</TotalTime>
  <Words>2498</Words>
  <Application>Microsoft Macintosh PowerPoint</Application>
  <PresentationFormat>On-screen Show (16:10)</PresentationFormat>
  <Paragraphs>458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Control Flow</vt:lpstr>
      <vt:lpstr>Class announcements</vt:lpstr>
      <vt:lpstr>Control flow</vt:lpstr>
      <vt:lpstr>Go with the flow</vt:lpstr>
      <vt:lpstr>Hey, did you learn about switches?</vt:lpstr>
      <vt:lpstr>Structured and Unstructured programming</vt:lpstr>
      <vt:lpstr>yeet</vt:lpstr>
      <vt:lpstr>Labels</vt:lpstr>
      <vt:lpstr>Names aren't just for functions and variables!</vt:lpstr>
      <vt:lpstr>Function-local labels</vt:lpstr>
      <vt:lpstr>For human eyes only</vt:lpstr>
      <vt:lpstr>MIPS ISA: Control flow instructions slide 16 by :40</vt:lpstr>
      <vt:lpstr>Boing boing</vt:lpstr>
      <vt:lpstr>Crack crunch</vt:lpstr>
      <vt:lpstr>All the conditional branch instructions</vt:lpstr>
      <vt:lpstr>It’s time… for an ACTIVITY</vt:lpstr>
      <vt:lpstr>Implementing if and if-else</vt:lpstr>
      <vt:lpstr>Java’s if vs. conditional branches in asm</vt:lpstr>
      <vt:lpstr>Do NOT jump or branch to the next instruction</vt:lpstr>
      <vt:lpstr>A simple if with a simple condition</vt:lpstr>
      <vt:lpstr>An if-else with a simple condition</vt:lpstr>
      <vt:lpstr>Switches!</vt:lpstr>
      <vt:lpstr>A switch-case??</vt:lpstr>
      <vt:lpstr>Suspiciously straightforward</vt:lpstr>
      <vt:lpstr>Practical issues</vt:lpstr>
      <vt:lpstr>To indent or not to indent?</vt:lpstr>
      <vt:lpstr>Nested control flow (slightly animated)</vt:lpstr>
      <vt:lpstr>Diagnosing control flow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400</cp:revision>
  <cp:lastPrinted>2017-09-07T03:08:04Z</cp:lastPrinted>
  <dcterms:created xsi:type="dcterms:W3CDTF">2017-08-16T23:52:35Z</dcterms:created>
  <dcterms:modified xsi:type="dcterms:W3CDTF">2024-01-28T15:26:56Z</dcterms:modified>
</cp:coreProperties>
</file>